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p:scale>
          <a:sx n="76" d="100"/>
          <a:sy n="76" d="100"/>
        </p:scale>
        <p:origin x="27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6C38B44A-3F62-41AA-8464-085B647039F1}" type="datetimeFigureOut">
              <a:rPr lang="en-US"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3970501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6C38B44A-3F62-41AA-8464-085B647039F1}" type="datetimeFigureOut">
              <a:rPr lang="en-US"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1784059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6C38B44A-3F62-41AA-8464-085B647039F1}" type="datetimeFigureOut">
              <a:rPr lang="en-US"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384214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6C38B44A-3F62-41AA-8464-085B647039F1}" type="datetimeFigureOut">
              <a:rPr lang="en-US" smtClean="0"/>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770189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6C38B44A-3F62-41AA-8464-085B647039F1}" type="datetimeFigureOut">
              <a:rPr lang="en-US" smtClean="0"/>
              <a:t>9/28/2023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348190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6C38B44A-3F62-41AA-8464-085B647039F1}" type="datetimeFigureOut">
              <a:rPr lang="en-US" smtClean="0"/>
              <a:t>9/28/2023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1458202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38B44A-3F62-41AA-8464-085B647039F1}" type="datetimeFigureOut">
              <a:rPr lang="en-US" smtClean="0"/>
              <a:t>9/28/2023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2336338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6C38B44A-3F62-41AA-8464-085B647039F1}" type="datetimeFigureOut">
              <a:rPr lang="en-US" smtClean="0"/>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2913417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تحرير أنماط النص الرئيسي</a:t>
            </a:r>
          </a:p>
        </p:txBody>
      </p:sp>
      <p:sp>
        <p:nvSpPr>
          <p:cNvPr id="5" name="Date Placeholder 4"/>
          <p:cNvSpPr>
            <a:spLocks noGrp="1"/>
          </p:cNvSpPr>
          <p:nvPr>
            <p:ph type="dt" sz="half" idx="10"/>
          </p:nvPr>
        </p:nvSpPr>
        <p:spPr/>
        <p:txBody>
          <a:bodyPr/>
          <a:lstStyle/>
          <a:p>
            <a:fld id="{6C38B44A-3F62-41AA-8464-085B647039F1}" type="datetimeFigureOut">
              <a:rPr lang="en-US" smtClean="0"/>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2058590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6C38B44A-3F62-41AA-8464-085B647039F1}" type="datetimeFigureOut">
              <a:rPr lang="en-US"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3219209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ar-SA" smtClean="0"/>
              <a:t>انقر لتحرير نمط العنوان الرئيسي</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تحرير أنماط النص الرئيسي</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6C38B44A-3F62-41AA-8464-085B647039F1}" type="datetimeFigureOut">
              <a:rPr lang="en-US"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FA36F-1F3E-4CBF-B979-75ECF0825FE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00390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6C38B44A-3F62-41AA-8464-085B647039F1}" type="datetimeFigureOut">
              <a:rPr lang="en-US"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636633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ar-SA" smtClean="0"/>
              <a:t>انقر لتحرير نمط العنوان الرئيسي</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تحرير أنماط النص الرئيسي</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6C38B44A-3F62-41AA-8464-085B647039F1}" type="datetimeFigureOut">
              <a:rPr lang="en-US"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FA36F-1F3E-4CBF-B979-75ECF0825FE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660230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ar-SA" smtClean="0"/>
              <a:t>انقر لتحرير نمط العنوان الرئيسي</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تحرير أنماط النص الرئيسي</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تحرير أنماط النص الرئيسي</a:t>
            </a:r>
          </a:p>
        </p:txBody>
      </p:sp>
      <p:sp>
        <p:nvSpPr>
          <p:cNvPr id="4" name="Date Placeholder 3"/>
          <p:cNvSpPr>
            <a:spLocks noGrp="1"/>
          </p:cNvSpPr>
          <p:nvPr>
            <p:ph type="dt" sz="half" idx="10"/>
          </p:nvPr>
        </p:nvSpPr>
        <p:spPr/>
        <p:txBody>
          <a:bodyPr/>
          <a:lstStyle/>
          <a:p>
            <a:fld id="{6C38B44A-3F62-41AA-8464-085B647039F1}" type="datetimeFigureOut">
              <a:rPr lang="en-US"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36580099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6C38B44A-3F62-41AA-8464-085B647039F1}" type="datetimeFigureOut">
              <a:rPr lang="en-US"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3306050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6C38B44A-3F62-41AA-8464-085B647039F1}" type="datetimeFigureOut">
              <a:rPr lang="en-US"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BFA36F-1F3E-4CBF-B979-75ECF0825FEC}" type="slidenum">
              <a:rPr lang="en-US" smtClean="0"/>
              <a:t>‹#›</a:t>
            </a:fld>
            <a:endParaRPr lang="en-US"/>
          </a:p>
        </p:txBody>
      </p:sp>
    </p:spTree>
    <p:extLst>
      <p:ext uri="{BB962C8B-B14F-4D97-AF65-F5344CB8AC3E}">
        <p14:creationId xmlns:p14="http://schemas.microsoft.com/office/powerpoint/2010/main" val="884377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38B44A-3F62-41AA-8464-085B647039F1}" type="datetimeFigureOut">
              <a:rPr lang="en-US" smtClean="0"/>
              <a:t>9/28/2023</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8BFA36F-1F3E-4CBF-B979-75ECF0825FEC}" type="slidenum">
              <a:rPr lang="en-US" smtClean="0"/>
              <a:t>‹#›</a:t>
            </a:fld>
            <a:endParaRPr lang="en-US"/>
          </a:p>
        </p:txBody>
      </p:sp>
    </p:spTree>
    <p:extLst>
      <p:ext uri="{BB962C8B-B14F-4D97-AF65-F5344CB8AC3E}">
        <p14:creationId xmlns:p14="http://schemas.microsoft.com/office/powerpoint/2010/main" val="283677701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862012" y="555171"/>
            <a:ext cx="8915399" cy="2262781"/>
          </a:xfrm>
        </p:spPr>
        <p:txBody>
          <a:bodyPr>
            <a:normAutofit/>
          </a:bodyPr>
          <a:lstStyle/>
          <a:p>
            <a:r>
              <a:rPr lang="en-US" sz="8000" b="1" dirty="0" smtClean="0">
                <a:latin typeface="Times New Roman" panose="02020603050405020304" pitchFamily="18" charset="0"/>
                <a:cs typeface="Times New Roman" panose="02020603050405020304" pitchFamily="18" charset="0"/>
              </a:rPr>
              <a:t>Medical mycology</a:t>
            </a:r>
            <a:endParaRPr lang="en-US" sz="8000" b="1" dirty="0">
              <a:latin typeface="Times New Roman" panose="02020603050405020304" pitchFamily="18" charset="0"/>
              <a:cs typeface="Times New Roman" panose="02020603050405020304" pitchFamily="18" charset="0"/>
            </a:endParaRPr>
          </a:p>
        </p:txBody>
      </p:sp>
      <p:sp>
        <p:nvSpPr>
          <p:cNvPr id="3" name="عنوان فرعي 2"/>
          <p:cNvSpPr>
            <a:spLocks noGrp="1"/>
          </p:cNvSpPr>
          <p:nvPr>
            <p:ph type="subTitle" idx="1"/>
          </p:nvPr>
        </p:nvSpPr>
        <p:spPr>
          <a:xfrm>
            <a:off x="-19732" y="3456579"/>
            <a:ext cx="9797143" cy="1884678"/>
          </a:xfrm>
        </p:spPr>
        <p:txBody>
          <a:bodyPr>
            <a:normAutofit/>
          </a:bodyPr>
          <a:lstStyle/>
          <a:p>
            <a:r>
              <a:rPr lang="en-US" sz="3200" b="1" dirty="0" smtClean="0">
                <a:latin typeface="Times New Roman" panose="02020603050405020304" pitchFamily="18" charset="0"/>
                <a:cs typeface="Times New Roman" panose="02020603050405020304" pitchFamily="18" charset="0"/>
              </a:rPr>
              <a:t>                  Dr. </a:t>
            </a:r>
            <a:r>
              <a:rPr lang="en-US" sz="3200" b="1" dirty="0" err="1" smtClean="0">
                <a:latin typeface="Times New Roman" panose="02020603050405020304" pitchFamily="18" charset="0"/>
                <a:cs typeface="Times New Roman" panose="02020603050405020304" pitchFamily="18" charset="0"/>
              </a:rPr>
              <a:t>Najwan</a:t>
            </a:r>
            <a:r>
              <a:rPr lang="en-US" sz="3200" b="1" dirty="0" smtClean="0">
                <a:latin typeface="Times New Roman" panose="02020603050405020304" pitchFamily="18" charset="0"/>
                <a:cs typeface="Times New Roman" panose="02020603050405020304" pitchFamily="18" charset="0"/>
              </a:rPr>
              <a:t> Abbas Mohammed     </a:t>
            </a:r>
          </a:p>
          <a:p>
            <a:endParaRPr lang="en-US" sz="3200" b="1" dirty="0">
              <a:latin typeface="Times New Roman" panose="02020603050405020304" pitchFamily="18" charset="0"/>
              <a:cs typeface="Times New Roman" panose="02020603050405020304" pitchFamily="18" charset="0"/>
            </a:endParaRPr>
          </a:p>
          <a:p>
            <a:r>
              <a:rPr lang="en-US" sz="3200" b="1" dirty="0" smtClean="0">
                <a:latin typeface="Times New Roman" panose="02020603050405020304" pitchFamily="18" charset="0"/>
                <a:cs typeface="Times New Roman" panose="02020603050405020304" pitchFamily="18" charset="0"/>
              </a:rPr>
              <a:t>                                     </a:t>
            </a:r>
            <a:r>
              <a:rPr lang="en-US" sz="3200" b="1" dirty="0" smtClean="0">
                <a:solidFill>
                  <a:srgbClr val="FF0000"/>
                </a:solidFill>
                <a:latin typeface="Times New Roman" panose="02020603050405020304" pitchFamily="18" charset="0"/>
                <a:cs typeface="Times New Roman" panose="02020603050405020304" pitchFamily="18" charset="0"/>
              </a:rPr>
              <a:t>Lecture 1</a:t>
            </a:r>
          </a:p>
          <a:p>
            <a:endParaRPr lang="en-US" sz="3200" b="1" dirty="0">
              <a:latin typeface="Times New Roman" panose="02020603050405020304" pitchFamily="18" charset="0"/>
              <a:cs typeface="Times New Roman" panose="02020603050405020304" pitchFamily="18" charset="0"/>
            </a:endParaRPr>
          </a:p>
          <a:p>
            <a:endParaRPr lang="en-US" sz="32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5376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24115" y="130624"/>
            <a:ext cx="10401526" cy="638633"/>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                       Introduction </a:t>
            </a:r>
            <a:r>
              <a:rPr lang="en-US" b="1" dirty="0">
                <a:latin typeface="Times New Roman" panose="02020603050405020304" pitchFamily="18" charset="0"/>
                <a:cs typeface="Times New Roman" panose="02020603050405020304" pitchFamily="18" charset="0"/>
              </a:rPr>
              <a:t>to medical mycology</a:t>
            </a:r>
          </a:p>
        </p:txBody>
      </p:sp>
      <p:sp>
        <p:nvSpPr>
          <p:cNvPr id="3" name="عنصر نائب للمحتوى 2"/>
          <p:cNvSpPr>
            <a:spLocks noGrp="1"/>
          </p:cNvSpPr>
          <p:nvPr>
            <p:ph idx="1"/>
          </p:nvPr>
        </p:nvSpPr>
        <p:spPr>
          <a:xfrm>
            <a:off x="261257" y="769257"/>
            <a:ext cx="11698514" cy="5965372"/>
          </a:xfrm>
        </p:spPr>
        <p:txBody>
          <a:bodyPr>
            <a:normAutofit lnSpcReduction="10000"/>
          </a:bodyPr>
          <a:lstStyle/>
          <a:p>
            <a:r>
              <a:rPr lang="en-US" sz="2800" b="1" dirty="0">
                <a:solidFill>
                  <a:schemeClr val="accent1"/>
                </a:solidFill>
                <a:latin typeface="Times New Roman" panose="02020603050405020304" pitchFamily="18" charset="0"/>
                <a:cs typeface="Times New Roman" panose="02020603050405020304" pitchFamily="18" charset="0"/>
              </a:rPr>
              <a:t>Mycology</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a:solidFill>
                  <a:srgbClr val="7030A0"/>
                </a:solidFill>
                <a:latin typeface="Times New Roman" panose="02020603050405020304" pitchFamily="18" charset="0"/>
                <a:cs typeface="Times New Roman" panose="02020603050405020304" pitchFamily="18" charset="0"/>
              </a:rPr>
              <a:t>is a branch of natural science involved in studies related to fungi, their structure, genetic composition, biochemical properties, taxonomy, and their applications. </a:t>
            </a:r>
            <a:endParaRPr lang="en-US" sz="2800" dirty="0" smtClean="0">
              <a:solidFill>
                <a:srgbClr val="7030A0"/>
              </a:solidFill>
              <a:latin typeface="Times New Roman" panose="02020603050405020304" pitchFamily="18" charset="0"/>
              <a:cs typeface="Times New Roman" panose="02020603050405020304" pitchFamily="18" charset="0"/>
            </a:endParaRPr>
          </a:p>
          <a:p>
            <a:r>
              <a:rPr lang="en-US" sz="2800" b="1" dirty="0" smtClean="0">
                <a:solidFill>
                  <a:schemeClr val="accent1"/>
                </a:solidFill>
                <a:latin typeface="Times New Roman" panose="02020603050405020304" pitchFamily="18" charset="0"/>
                <a:cs typeface="Times New Roman" panose="02020603050405020304" pitchFamily="18" charset="0"/>
              </a:rPr>
              <a:t>1</a:t>
            </a:r>
            <a:r>
              <a:rPr lang="en-US" sz="2800" b="1" dirty="0">
                <a:solidFill>
                  <a:schemeClr val="accent1"/>
                </a:solidFill>
                <a:latin typeface="Times New Roman" panose="02020603050405020304" pitchFamily="18" charset="0"/>
                <a:cs typeface="Times New Roman" panose="02020603050405020304" pitchFamily="18" charset="0"/>
              </a:rPr>
              <a:t>. What are Fungi: </a:t>
            </a:r>
            <a:r>
              <a:rPr lang="en-US" sz="2800" dirty="0">
                <a:solidFill>
                  <a:schemeClr val="tx1"/>
                </a:solidFill>
                <a:latin typeface="Times New Roman" panose="02020603050405020304" pitchFamily="18" charset="0"/>
                <a:cs typeface="Times New Roman" panose="02020603050405020304" pitchFamily="18" charset="0"/>
              </a:rPr>
              <a:t>Fungi</a:t>
            </a:r>
            <a:r>
              <a:rPr lang="en-US" sz="2800" dirty="0">
                <a:solidFill>
                  <a:schemeClr val="tx1"/>
                </a:solidFill>
                <a:latin typeface="Times New Roman" panose="02020603050405020304" pitchFamily="18" charset="0"/>
                <a:cs typeface="Times New Roman" panose="02020603050405020304" pitchFamily="18" charset="0"/>
              </a:rPr>
              <a:t> are </a:t>
            </a:r>
            <a:r>
              <a:rPr lang="en-US" sz="2800" dirty="0">
                <a:solidFill>
                  <a:schemeClr val="accent5"/>
                </a:solidFill>
                <a:latin typeface="Times New Roman" panose="02020603050405020304" pitchFamily="18" charset="0"/>
                <a:cs typeface="Times New Roman" panose="02020603050405020304" pitchFamily="18" charset="0"/>
              </a:rPr>
              <a:t>eukaryotic</a:t>
            </a:r>
            <a:r>
              <a:rPr lang="en-US" sz="2800" dirty="0">
                <a:solidFill>
                  <a:schemeClr val="tx1"/>
                </a:solidFill>
                <a:latin typeface="Times New Roman" panose="02020603050405020304" pitchFamily="18" charset="0"/>
                <a:cs typeface="Times New Roman" panose="02020603050405020304" pitchFamily="18" charset="0"/>
              </a:rPr>
              <a:t> microorganisms that occur as yeasts, molds, or as a combination of both forms. The characteristic features of fungi include the </a:t>
            </a:r>
            <a:r>
              <a:rPr lang="en-US" sz="2800" dirty="0" err="1">
                <a:solidFill>
                  <a:schemeClr val="tx1"/>
                </a:solidFill>
                <a:latin typeface="Times New Roman" panose="02020603050405020304" pitchFamily="18" charset="0"/>
                <a:cs typeface="Times New Roman" panose="02020603050405020304" pitchFamily="18" charset="0"/>
              </a:rPr>
              <a:t>chitinous</a:t>
            </a:r>
            <a:r>
              <a:rPr lang="en-US" sz="2800" dirty="0">
                <a:solidFill>
                  <a:schemeClr val="tx1"/>
                </a:solidFill>
                <a:latin typeface="Times New Roman" panose="02020603050405020304" pitchFamily="18" charset="0"/>
                <a:cs typeface="Times New Roman" panose="02020603050405020304" pitchFamily="18" charset="0"/>
              </a:rPr>
              <a:t> cell walls, plasma membranes containing </a:t>
            </a:r>
            <a:r>
              <a:rPr lang="en-US" sz="2800" dirty="0" err="1">
                <a:solidFill>
                  <a:schemeClr val="accent5"/>
                </a:solidFill>
                <a:latin typeface="Times New Roman" panose="02020603050405020304" pitchFamily="18" charset="0"/>
                <a:cs typeface="Times New Roman" panose="02020603050405020304" pitchFamily="18" charset="0"/>
              </a:rPr>
              <a:t>ergosterol</a:t>
            </a:r>
            <a:r>
              <a:rPr lang="en-US" sz="2800" dirty="0">
                <a:solidFill>
                  <a:schemeClr val="tx1"/>
                </a:solidFill>
                <a:latin typeface="Times New Roman" panose="02020603050405020304" pitchFamily="18" charset="0"/>
                <a:cs typeface="Times New Roman" panose="02020603050405020304" pitchFamily="18" charset="0"/>
              </a:rPr>
              <a:t>, 80S </a:t>
            </a:r>
            <a:r>
              <a:rPr lang="en-US" sz="2800" dirty="0" err="1">
                <a:solidFill>
                  <a:schemeClr val="tx1"/>
                </a:solidFill>
                <a:latin typeface="Times New Roman" panose="02020603050405020304" pitchFamily="18" charset="0"/>
                <a:cs typeface="Times New Roman" panose="02020603050405020304" pitchFamily="18" charset="0"/>
              </a:rPr>
              <a:t>rRNA</a:t>
            </a:r>
            <a:r>
              <a:rPr lang="en-US" sz="2800" dirty="0">
                <a:solidFill>
                  <a:schemeClr val="tx1"/>
                </a:solidFill>
                <a:latin typeface="Times New Roman" panose="02020603050405020304" pitchFamily="18" charset="0"/>
                <a:cs typeface="Times New Roman" panose="02020603050405020304" pitchFamily="18" charset="0"/>
              </a:rPr>
              <a:t>, and microtubules composed of tubulin</a:t>
            </a:r>
            <a:r>
              <a:rPr lang="en-US" sz="2800" dirty="0" smtClean="0">
                <a:solidFill>
                  <a:schemeClr val="tx1"/>
                </a:solidFill>
                <a:latin typeface="Times New Roman" panose="02020603050405020304" pitchFamily="18" charset="0"/>
                <a:cs typeface="Times New Roman" panose="02020603050405020304" pitchFamily="18" charset="0"/>
              </a:rPr>
              <a:t>.</a:t>
            </a:r>
          </a:p>
          <a:p>
            <a:r>
              <a:rPr lang="en-US" sz="2800" dirty="0">
                <a:solidFill>
                  <a:schemeClr val="tx1"/>
                </a:solidFill>
                <a:latin typeface="Times New Roman" panose="02020603050405020304" pitchFamily="18" charset="0"/>
                <a:cs typeface="Times New Roman" panose="02020603050405020304" pitchFamily="18" charset="0"/>
              </a:rPr>
              <a:t>Fungi constitute a very large group of living organisms showing distinctive characteristics. </a:t>
            </a:r>
          </a:p>
          <a:p>
            <a:r>
              <a:rPr lang="en-US" sz="2800" dirty="0">
                <a:solidFill>
                  <a:schemeClr val="tx1"/>
                </a:solidFill>
                <a:latin typeface="Times New Roman" panose="02020603050405020304" pitchFamily="18" charset="0"/>
                <a:cs typeface="Times New Roman" panose="02020603050405020304" pitchFamily="18" charset="0"/>
              </a:rPr>
              <a:t>Being eukaryotes, they differ sharply from prokaryotes (Bacteria, Cyanobacteria or Archaea) </a:t>
            </a:r>
            <a:r>
              <a:rPr lang="en-US" sz="2800" dirty="0" smtClean="0">
                <a:solidFill>
                  <a:schemeClr val="tx1"/>
                </a:solidFill>
                <a:latin typeface="Times New Roman" panose="02020603050405020304" pitchFamily="18" charset="0"/>
                <a:cs typeface="Times New Roman" panose="02020603050405020304" pitchFamily="18" charset="0"/>
              </a:rPr>
              <a:t>by </a:t>
            </a:r>
            <a:r>
              <a:rPr lang="en-US" sz="2800" dirty="0">
                <a:solidFill>
                  <a:srgbClr val="7030A0"/>
                </a:solidFill>
                <a:latin typeface="Times New Roman" panose="02020603050405020304" pitchFamily="18" charset="0"/>
                <a:cs typeface="Times New Roman" panose="02020603050405020304" pitchFamily="18" charset="0"/>
              </a:rPr>
              <a:t>having nuclei and cell organelles</a:t>
            </a:r>
            <a:r>
              <a:rPr lang="en-US" sz="2800" dirty="0">
                <a:solidFill>
                  <a:schemeClr val="tx1"/>
                </a:solidFill>
                <a:latin typeface="Times New Roman" panose="02020603050405020304" pitchFamily="18" charset="0"/>
                <a:cs typeface="Times New Roman" panose="02020603050405020304" pitchFamily="18" charset="0"/>
              </a:rPr>
              <a:t>. Whoever, they are distinct from other relative groups of </a:t>
            </a:r>
            <a:r>
              <a:rPr lang="en-US" sz="2800" dirty="0" smtClean="0">
                <a:solidFill>
                  <a:schemeClr val="tx1"/>
                </a:solidFill>
                <a:latin typeface="Times New Roman" panose="02020603050405020304" pitchFamily="18" charset="0"/>
                <a:cs typeface="Times New Roman" panose="02020603050405020304" pitchFamily="18" charset="0"/>
              </a:rPr>
              <a:t> eukaryotes </a:t>
            </a:r>
            <a:r>
              <a:rPr lang="en-US" sz="2800" dirty="0">
                <a:solidFill>
                  <a:schemeClr val="tx1"/>
                </a:solidFill>
                <a:latin typeface="Times New Roman" panose="02020603050405020304" pitchFamily="18" charset="0"/>
                <a:cs typeface="Times New Roman" panose="02020603050405020304" pitchFamily="18" charset="0"/>
              </a:rPr>
              <a:t>(Protista, Plants or Animals).</a:t>
            </a:r>
          </a:p>
        </p:txBody>
      </p:sp>
    </p:spTree>
    <p:extLst>
      <p:ext uri="{BB962C8B-B14F-4D97-AF65-F5344CB8AC3E}">
        <p14:creationId xmlns:p14="http://schemas.microsoft.com/office/powerpoint/2010/main" val="605669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0629" y="116115"/>
            <a:ext cx="11858171" cy="1814286"/>
          </a:xfrm>
        </p:spPr>
        <p:txBody>
          <a:bodyPr>
            <a:normAutofit fontScale="90000"/>
          </a:bodyPr>
          <a:lstStyle/>
          <a:p>
            <a:r>
              <a:rPr lang="en-US" dirty="0"/>
              <a:t>2</a:t>
            </a:r>
            <a:r>
              <a:rPr lang="en-US" b="1" dirty="0"/>
              <a:t>. </a:t>
            </a:r>
            <a:r>
              <a:rPr lang="en-US" b="1" dirty="0">
                <a:solidFill>
                  <a:schemeClr val="accent2"/>
                </a:solidFill>
                <a:latin typeface="Times New Roman" panose="02020603050405020304" pitchFamily="18" charset="0"/>
                <a:cs typeface="Times New Roman" panose="02020603050405020304" pitchFamily="18" charset="0"/>
              </a:rPr>
              <a:t>Fungal Body</a:t>
            </a:r>
            <a:r>
              <a:rPr lang="en-US" b="1" dirty="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The fungal body of most fungi (</a:t>
            </a:r>
            <a:r>
              <a:rPr lang="en-US" b="1" dirty="0">
                <a:solidFill>
                  <a:schemeClr val="accent5"/>
                </a:solidFill>
                <a:latin typeface="Times New Roman" panose="02020603050405020304" pitchFamily="18" charset="0"/>
                <a:cs typeface="Times New Roman" panose="02020603050405020304" pitchFamily="18" charset="0"/>
              </a:rPr>
              <a:t>the Mycelium</a:t>
            </a:r>
            <a:r>
              <a:rPr lang="en-US" dirty="0" smtClean="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is composed of Hyphae which are almost uniform branching tubular structures that show apical longitudinal growth</a:t>
            </a:r>
          </a:p>
        </p:txBody>
      </p:sp>
      <p:sp>
        <p:nvSpPr>
          <p:cNvPr id="3" name="عنصر نائب للمحتوى 2"/>
          <p:cNvSpPr>
            <a:spLocks noGrp="1"/>
          </p:cNvSpPr>
          <p:nvPr>
            <p:ph idx="1"/>
          </p:nvPr>
        </p:nvSpPr>
        <p:spPr>
          <a:xfrm>
            <a:off x="130629" y="1785257"/>
            <a:ext cx="11858171" cy="4963886"/>
          </a:xfrm>
        </p:spPr>
        <p:txBody>
          <a:bodyPr>
            <a:normAutofit lnSpcReduction="10000"/>
          </a:bodyPr>
          <a:lstStyle/>
          <a:p>
            <a:r>
              <a:rPr lang="en-US" sz="2800" b="1" dirty="0"/>
              <a:t>The mycelium is either </a:t>
            </a:r>
            <a:r>
              <a:rPr lang="en-US" sz="2800" b="1" dirty="0" err="1"/>
              <a:t>aseptate</a:t>
            </a:r>
            <a:r>
              <a:rPr lang="en-US" sz="2800" b="1" dirty="0"/>
              <a:t> (without septa) also called </a:t>
            </a:r>
            <a:r>
              <a:rPr lang="en-US" sz="2800" b="1" dirty="0" err="1">
                <a:solidFill>
                  <a:schemeClr val="accent5"/>
                </a:solidFill>
              </a:rPr>
              <a:t>Coenocytic</a:t>
            </a:r>
            <a:r>
              <a:rPr lang="en-US" sz="2800" b="1" dirty="0"/>
              <a:t> </a:t>
            </a:r>
            <a:r>
              <a:rPr lang="en-US" sz="2800" b="1" dirty="0" smtClean="0"/>
              <a:t>or </a:t>
            </a:r>
            <a:r>
              <a:rPr lang="en-US" sz="2800" b="1" dirty="0"/>
              <a:t>Septate </a:t>
            </a:r>
            <a:r>
              <a:rPr lang="en-US" sz="2800" b="1" dirty="0" smtClean="0"/>
              <a:t>(</a:t>
            </a:r>
            <a:r>
              <a:rPr lang="en-US" sz="2800" b="1" dirty="0"/>
              <a:t>with transverse walls) </a:t>
            </a:r>
          </a:p>
          <a:p>
            <a:endParaRPr lang="en-US" sz="2400" b="1" dirty="0" smtClean="0"/>
          </a:p>
          <a:p>
            <a:endParaRPr lang="en-US" sz="2400" b="1" dirty="0"/>
          </a:p>
          <a:p>
            <a:endParaRPr lang="en-US" sz="2400" b="1" dirty="0" smtClean="0"/>
          </a:p>
          <a:p>
            <a:endParaRPr lang="en-US" sz="2400" b="1" dirty="0"/>
          </a:p>
          <a:p>
            <a:pPr marL="0" indent="0">
              <a:buNone/>
            </a:pPr>
            <a:r>
              <a:rPr lang="en-US" sz="2400" b="1" dirty="0" smtClean="0"/>
              <a:t>                                     </a:t>
            </a:r>
            <a:endParaRPr lang="en-US" sz="2400" b="1" dirty="0"/>
          </a:p>
          <a:p>
            <a:r>
              <a:rPr lang="en-US" sz="2600" b="1" dirty="0" smtClean="0"/>
              <a:t>A </a:t>
            </a:r>
            <a:r>
              <a:rPr lang="en-US" sz="2600" b="1" dirty="0"/>
              <a:t>smaller but still important group of fungi is the Yeasts, form no true hyphae. Instead </a:t>
            </a:r>
            <a:r>
              <a:rPr lang="en-US" sz="2600" b="1" dirty="0" smtClean="0"/>
              <a:t>yeast </a:t>
            </a:r>
            <a:r>
              <a:rPr lang="en-US" sz="2600" b="1" dirty="0"/>
              <a:t>body is composed of discrete cells which grow mostly by budding or less frequently by </a:t>
            </a:r>
            <a:r>
              <a:rPr lang="en-US" sz="2600" b="1" dirty="0" smtClean="0"/>
              <a:t>fission</a:t>
            </a:r>
            <a:r>
              <a:rPr lang="en-US" sz="2600" b="1" dirty="0"/>
              <a:t>, and occasionally form </a:t>
            </a:r>
            <a:r>
              <a:rPr lang="en-US" sz="2600" b="1" dirty="0" err="1">
                <a:solidFill>
                  <a:schemeClr val="accent5"/>
                </a:solidFill>
              </a:rPr>
              <a:t>Psuedohyphae</a:t>
            </a:r>
            <a:endParaRPr lang="en-US" sz="2600" b="1" dirty="0">
              <a:solidFill>
                <a:schemeClr val="accent5"/>
              </a:solidFill>
            </a:endParaRPr>
          </a:p>
        </p:txBody>
      </p:sp>
      <p:pic>
        <p:nvPicPr>
          <p:cNvPr id="4" name="صورة 3"/>
          <p:cNvPicPr>
            <a:picLocks noChangeAspect="1"/>
          </p:cNvPicPr>
          <p:nvPr/>
        </p:nvPicPr>
        <p:blipFill>
          <a:blip r:embed="rId2"/>
          <a:stretch>
            <a:fillRect/>
          </a:stretch>
        </p:blipFill>
        <p:spPr>
          <a:xfrm>
            <a:off x="841829" y="2587901"/>
            <a:ext cx="3889451" cy="2280903"/>
          </a:xfrm>
          <a:prstGeom prst="rect">
            <a:avLst/>
          </a:prstGeom>
        </p:spPr>
      </p:pic>
      <p:pic>
        <p:nvPicPr>
          <p:cNvPr id="5" name="صورة 4"/>
          <p:cNvPicPr>
            <a:picLocks noChangeAspect="1"/>
          </p:cNvPicPr>
          <p:nvPr/>
        </p:nvPicPr>
        <p:blipFill>
          <a:blip r:embed="rId3"/>
          <a:stretch>
            <a:fillRect/>
          </a:stretch>
        </p:blipFill>
        <p:spPr>
          <a:xfrm>
            <a:off x="6248710" y="2531321"/>
            <a:ext cx="3519404" cy="2301936"/>
          </a:xfrm>
          <a:prstGeom prst="rect">
            <a:avLst/>
          </a:prstGeom>
        </p:spPr>
      </p:pic>
    </p:spTree>
    <p:extLst>
      <p:ext uri="{BB962C8B-B14F-4D97-AF65-F5344CB8AC3E}">
        <p14:creationId xmlns:p14="http://schemas.microsoft.com/office/powerpoint/2010/main" val="994817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25790" y="186646"/>
            <a:ext cx="11877523" cy="6460897"/>
          </a:xfrm>
        </p:spPr>
        <p:txBody>
          <a:bodyPr>
            <a:normAutofit/>
          </a:bodyPr>
          <a:lstStyle/>
          <a:p>
            <a:r>
              <a:rPr lang="en-US" sz="2800" b="1" dirty="0"/>
              <a:t>Fungi that exhibit mycelial mode of growth called filamentous fungi or molds. The vast majority of fungi are microscopic organisms that occasionally referred to </a:t>
            </a:r>
            <a:r>
              <a:rPr lang="en-US" sz="2800" b="1" dirty="0">
                <a:solidFill>
                  <a:schemeClr val="accent5"/>
                </a:solidFill>
              </a:rPr>
              <a:t>as Micro Fungi</a:t>
            </a:r>
            <a:r>
              <a:rPr lang="en-US" sz="2800" b="1" dirty="0"/>
              <a:t>. Some fungi however, form visible or even large fruiting bodies as in the case of mushrooms and truffles which may refer to as </a:t>
            </a:r>
            <a:r>
              <a:rPr lang="en-US" sz="2800" b="1" dirty="0">
                <a:solidFill>
                  <a:schemeClr val="accent5"/>
                </a:solidFill>
              </a:rPr>
              <a:t>Macro Fungi</a:t>
            </a:r>
            <a:r>
              <a:rPr lang="en-US" sz="2800" b="1" dirty="0"/>
              <a:t>. </a:t>
            </a:r>
            <a:endParaRPr lang="en-US" sz="2800" b="1" dirty="0" smtClean="0"/>
          </a:p>
          <a:p>
            <a:r>
              <a:rPr lang="en-US" sz="2800" b="1" dirty="0"/>
              <a:t>In either case fungal cell, the fungal body components, hyphae and their reproductive units </a:t>
            </a:r>
            <a:r>
              <a:rPr lang="en-US" sz="2800" b="1" dirty="0" smtClean="0">
                <a:solidFill>
                  <a:schemeClr val="accent5"/>
                </a:solidFill>
              </a:rPr>
              <a:t>are </a:t>
            </a:r>
            <a:r>
              <a:rPr lang="en-US" sz="2800" b="1" dirty="0">
                <a:solidFill>
                  <a:schemeClr val="accent5"/>
                </a:solidFill>
              </a:rPr>
              <a:t>microscopic</a:t>
            </a:r>
          </a:p>
        </p:txBody>
      </p:sp>
      <p:pic>
        <p:nvPicPr>
          <p:cNvPr id="4" name="صورة 3"/>
          <p:cNvPicPr>
            <a:picLocks noChangeAspect="1"/>
          </p:cNvPicPr>
          <p:nvPr/>
        </p:nvPicPr>
        <p:blipFill>
          <a:blip r:embed="rId2"/>
          <a:stretch>
            <a:fillRect/>
          </a:stretch>
        </p:blipFill>
        <p:spPr>
          <a:xfrm>
            <a:off x="1277257" y="3455608"/>
            <a:ext cx="5805713" cy="3102073"/>
          </a:xfrm>
          <a:prstGeom prst="rect">
            <a:avLst/>
          </a:prstGeom>
        </p:spPr>
      </p:pic>
    </p:spTree>
    <p:extLst>
      <p:ext uri="{BB962C8B-B14F-4D97-AF65-F5344CB8AC3E}">
        <p14:creationId xmlns:p14="http://schemas.microsoft.com/office/powerpoint/2010/main" val="409816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90286" y="188686"/>
            <a:ext cx="11596914" cy="6516913"/>
          </a:xfrm>
        </p:spPr>
        <p:txBody>
          <a:bodyPr>
            <a:normAutofit fontScale="32500" lnSpcReduction="20000"/>
          </a:bodyPr>
          <a:lstStyle/>
          <a:p>
            <a:r>
              <a:rPr lang="en-US" sz="9800" dirty="0"/>
              <a:t>3</a:t>
            </a:r>
            <a:r>
              <a:rPr lang="en-US" sz="16600" b="1" dirty="0"/>
              <a:t>.</a:t>
            </a:r>
            <a:r>
              <a:rPr lang="en-US" sz="8600" b="1" dirty="0"/>
              <a:t> </a:t>
            </a:r>
            <a:r>
              <a:rPr lang="en-US" sz="8600" b="1" dirty="0">
                <a:solidFill>
                  <a:schemeClr val="accent2"/>
                </a:solidFill>
              </a:rPr>
              <a:t>Fungal Nutrition</a:t>
            </a:r>
            <a:r>
              <a:rPr lang="en-US" sz="8600" b="1" dirty="0"/>
              <a:t>: </a:t>
            </a:r>
            <a:endParaRPr lang="en-US" sz="6200" b="1" dirty="0"/>
          </a:p>
          <a:p>
            <a:r>
              <a:rPr lang="en-US" sz="6000" b="1" dirty="0"/>
              <a:t>Without exception, all fungi are Heterotrophic organisms being unable to synthesize their </a:t>
            </a:r>
          </a:p>
          <a:p>
            <a:pPr marL="0" indent="0">
              <a:buNone/>
            </a:pPr>
            <a:r>
              <a:rPr lang="en-US" sz="6000" b="1" dirty="0"/>
              <a:t>own organic nutrients from inorganic resources. Therefore, they have to utilize organic </a:t>
            </a:r>
          </a:p>
          <a:p>
            <a:pPr marL="0" indent="0">
              <a:buNone/>
            </a:pPr>
            <a:r>
              <a:rPr lang="en-US" sz="6000" b="1" dirty="0"/>
              <a:t>compounds already formed by other autotrophic (plants, algae, etc.) or heterotrophic (animals, </a:t>
            </a:r>
          </a:p>
          <a:p>
            <a:pPr marL="0" indent="0">
              <a:buNone/>
            </a:pPr>
            <a:r>
              <a:rPr lang="en-US" sz="6000" b="1" dirty="0"/>
              <a:t>human, etc.) organisms. Being heterotrophs, fungi behave as </a:t>
            </a:r>
          </a:p>
          <a:p>
            <a:r>
              <a:rPr lang="en-US" sz="6000" b="1" dirty="0"/>
              <a:t>(a.) </a:t>
            </a:r>
            <a:r>
              <a:rPr lang="en-US" sz="6000" b="1" dirty="0">
                <a:solidFill>
                  <a:schemeClr val="accent5"/>
                </a:solidFill>
              </a:rPr>
              <a:t>Saprophytes using dead organic nutrients, </a:t>
            </a:r>
          </a:p>
          <a:p>
            <a:r>
              <a:rPr lang="en-US" sz="6000" b="1" dirty="0">
                <a:solidFill>
                  <a:schemeClr val="accent5"/>
                </a:solidFill>
              </a:rPr>
              <a:t>(b) as parasites gaining nutrients from living organisms in an invasive way (Parasites) or </a:t>
            </a:r>
          </a:p>
          <a:p>
            <a:r>
              <a:rPr lang="en-US" sz="6000" b="1" dirty="0">
                <a:solidFill>
                  <a:schemeClr val="accent5"/>
                </a:solidFill>
              </a:rPr>
              <a:t>(c) through mutual symbiosis with algae (Lichens), plant tissues (Endophytes) or plant </a:t>
            </a:r>
          </a:p>
          <a:p>
            <a:r>
              <a:rPr lang="en-US" sz="6000" b="1" dirty="0">
                <a:solidFill>
                  <a:schemeClr val="accent5"/>
                </a:solidFill>
              </a:rPr>
              <a:t>roots (Mycorrhiza). </a:t>
            </a:r>
          </a:p>
          <a:p>
            <a:r>
              <a:rPr lang="en-US" sz="6000" b="1" dirty="0"/>
              <a:t>In their mode of nutrition, fungi show Absorptive or </a:t>
            </a:r>
            <a:r>
              <a:rPr lang="en-US" sz="6000" b="1" dirty="0" err="1"/>
              <a:t>Osmophilic</a:t>
            </a:r>
            <a:r>
              <a:rPr lang="en-US" sz="6000" b="1" dirty="0"/>
              <a:t> life style. They are either </a:t>
            </a:r>
          </a:p>
          <a:p>
            <a:pPr marL="0" indent="0">
              <a:buNone/>
            </a:pPr>
            <a:r>
              <a:rPr lang="en-US" sz="6000" b="1" dirty="0"/>
              <a:t>absorbing soluble simple nutrients or digesting complex food particles outside their bodies by </a:t>
            </a:r>
          </a:p>
          <a:p>
            <a:pPr marL="0" indent="0">
              <a:buNone/>
            </a:pPr>
            <a:r>
              <a:rPr lang="en-US" sz="6000" b="1" dirty="0"/>
              <a:t>the aid of extracellular enzymes. Hence, generally speaking fungi always live inside nutrient </a:t>
            </a:r>
          </a:p>
          <a:p>
            <a:pPr marL="0" indent="0">
              <a:buNone/>
            </a:pPr>
            <a:r>
              <a:rPr lang="en-US" sz="6000" b="1" dirty="0"/>
              <a:t>media.</a:t>
            </a:r>
          </a:p>
        </p:txBody>
      </p:sp>
    </p:spTree>
    <p:extLst>
      <p:ext uri="{BB962C8B-B14F-4D97-AF65-F5344CB8AC3E}">
        <p14:creationId xmlns:p14="http://schemas.microsoft.com/office/powerpoint/2010/main" val="3675506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88686" y="203200"/>
            <a:ext cx="11713028" cy="6487885"/>
          </a:xfrm>
        </p:spPr>
        <p:txBody>
          <a:bodyPr>
            <a:normAutofit/>
          </a:bodyPr>
          <a:lstStyle/>
          <a:p>
            <a:r>
              <a:rPr lang="en-US" sz="3200" dirty="0"/>
              <a:t>In their mode of nutrition, fungi show Absorptive or </a:t>
            </a:r>
            <a:r>
              <a:rPr lang="en-US" sz="3200" dirty="0" err="1"/>
              <a:t>Osmophilic</a:t>
            </a:r>
            <a:r>
              <a:rPr lang="en-US" sz="3200" dirty="0"/>
              <a:t> life style. They are either absorbing soluble simple nutrients or digesting complex food particles outside their bodies by </a:t>
            </a:r>
            <a:r>
              <a:rPr lang="en-US" sz="3200" dirty="0">
                <a:solidFill>
                  <a:schemeClr val="accent5"/>
                </a:solidFill>
              </a:rPr>
              <a:t>the aid of extracellular enzymes</a:t>
            </a:r>
            <a:r>
              <a:rPr lang="en-US" sz="3200" dirty="0"/>
              <a:t>. Hence, generally speaking fungi always live inside nutrient media. 4 </a:t>
            </a:r>
            <a:endParaRPr lang="en-US" sz="3200" dirty="0" smtClean="0"/>
          </a:p>
          <a:p>
            <a:r>
              <a:rPr lang="en-US" sz="3200" b="1" dirty="0" smtClean="0"/>
              <a:t>4</a:t>
            </a:r>
            <a:r>
              <a:rPr lang="en-US" sz="3200" b="1" dirty="0">
                <a:solidFill>
                  <a:schemeClr val="accent2"/>
                </a:solidFill>
              </a:rPr>
              <a:t>. Most Fungi Are Aerobic</a:t>
            </a:r>
            <a:r>
              <a:rPr lang="en-US" sz="3200" dirty="0">
                <a:solidFill>
                  <a:schemeClr val="accent2"/>
                </a:solidFill>
              </a:rPr>
              <a:t>: </a:t>
            </a:r>
            <a:r>
              <a:rPr lang="en-US" sz="3200" dirty="0"/>
              <a:t>With few exceptions such as </a:t>
            </a:r>
            <a:r>
              <a:rPr lang="en-US" sz="3200" dirty="0" err="1"/>
              <a:t>Chytrids</a:t>
            </a:r>
            <a:r>
              <a:rPr lang="en-US" sz="3200" dirty="0"/>
              <a:t> living in rumen of ruminants or in deep oceans as anaerobes, all fungi are aerobic using atmospheric oxygen in respiration. Nevertheless, yeasts are capable of anaerobic respiration or fermentation under anaerobic conditions.</a:t>
            </a:r>
          </a:p>
        </p:txBody>
      </p:sp>
    </p:spTree>
    <p:extLst>
      <p:ext uri="{BB962C8B-B14F-4D97-AF65-F5344CB8AC3E}">
        <p14:creationId xmlns:p14="http://schemas.microsoft.com/office/powerpoint/2010/main" val="1922345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657" y="304800"/>
            <a:ext cx="11582399" cy="6415313"/>
          </a:xfrm>
        </p:spPr>
        <p:txBody>
          <a:bodyPr>
            <a:normAutofit/>
          </a:bodyPr>
          <a:lstStyle/>
          <a:p>
            <a:pPr algn="just"/>
            <a:r>
              <a:rPr lang="en-US" sz="2800" b="1" dirty="0"/>
              <a:t>5</a:t>
            </a:r>
            <a:r>
              <a:rPr lang="en-US" sz="2800" b="1" dirty="0">
                <a:solidFill>
                  <a:schemeClr val="accent2"/>
                </a:solidFill>
              </a:rPr>
              <a:t>. Cytology of Fungi: </a:t>
            </a:r>
          </a:p>
          <a:p>
            <a:pPr algn="just"/>
            <a:r>
              <a:rPr lang="en-US" sz="2800" b="1" dirty="0"/>
              <a:t>A. Cell Wall: </a:t>
            </a:r>
          </a:p>
          <a:p>
            <a:pPr algn="just"/>
            <a:r>
              <a:rPr lang="en-US" sz="2800" b="1" dirty="0"/>
              <a:t>All fungal cells including hyphae, yeast cells or spores are enclosed by a rigid cell wall that is composed of polysaccharides and proteins with </a:t>
            </a:r>
            <a:r>
              <a:rPr lang="en-US" sz="2800" b="1" dirty="0">
                <a:solidFill>
                  <a:srgbClr val="7030A0"/>
                </a:solidFill>
              </a:rPr>
              <a:t>chitin and </a:t>
            </a:r>
            <a:r>
              <a:rPr lang="en-US" sz="2800" b="1" dirty="0" err="1">
                <a:solidFill>
                  <a:srgbClr val="7030A0"/>
                </a:solidFill>
              </a:rPr>
              <a:t>glucans</a:t>
            </a:r>
            <a:r>
              <a:rPr lang="en-US" sz="2800" b="1" dirty="0">
                <a:solidFill>
                  <a:srgbClr val="7030A0"/>
                </a:solidFill>
              </a:rPr>
              <a:t> </a:t>
            </a:r>
            <a:r>
              <a:rPr lang="en-US" sz="2800" b="1" dirty="0"/>
              <a:t>as distinctive major constituents. An exception to this rule is represented by Zoospores produced by fungi belonging to </a:t>
            </a:r>
            <a:r>
              <a:rPr lang="en-US" sz="2800" b="1" dirty="0" err="1"/>
              <a:t>Chytridiomycota</a:t>
            </a:r>
            <a:r>
              <a:rPr lang="en-US" sz="2800" b="1" dirty="0"/>
              <a:t>.</a:t>
            </a:r>
          </a:p>
          <a:p>
            <a:pPr algn="just"/>
            <a:r>
              <a:rPr lang="en-US" sz="2800" b="1" dirty="0"/>
              <a:t> </a:t>
            </a:r>
            <a:r>
              <a:rPr lang="en-US" sz="2800" b="1" dirty="0">
                <a:solidFill>
                  <a:srgbClr val="FF0000"/>
                </a:solidFill>
              </a:rPr>
              <a:t>Zoospores are swimming reproductive fungal cells lacking cell wall. </a:t>
            </a:r>
          </a:p>
        </p:txBody>
      </p:sp>
    </p:spTree>
    <p:extLst>
      <p:ext uri="{BB962C8B-B14F-4D97-AF65-F5344CB8AC3E}">
        <p14:creationId xmlns:p14="http://schemas.microsoft.com/office/powerpoint/2010/main" val="4031533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657" y="188686"/>
            <a:ext cx="11887200" cy="6516913"/>
          </a:xfrm>
        </p:spPr>
        <p:txBody>
          <a:bodyPr>
            <a:normAutofit lnSpcReduction="10000"/>
          </a:bodyPr>
          <a:lstStyle/>
          <a:p>
            <a:r>
              <a:rPr lang="en-US" sz="2800" dirty="0">
                <a:solidFill>
                  <a:srgbClr val="7030A0"/>
                </a:solidFill>
              </a:rPr>
              <a:t>B. Nucleus:</a:t>
            </a:r>
          </a:p>
          <a:p>
            <a:r>
              <a:rPr lang="en-US" sz="2800" dirty="0"/>
              <a:t> Nuclei of the vast majority of fungi are haploid, i.e. with one set of chromosomes (1 N chromosome number), while the diploid state i.e. with double set of chromosomes (2 N chromosome) is restricted to the zygote (the product of sexual reproduction) that is forming haploid cells through meiosis and some yeasts like </a:t>
            </a:r>
            <a:r>
              <a:rPr lang="en-US" sz="2800" i="1" dirty="0"/>
              <a:t>Candida </a:t>
            </a:r>
            <a:r>
              <a:rPr lang="en-US" sz="2800" i="1" dirty="0" err="1"/>
              <a:t>albicans</a:t>
            </a:r>
            <a:r>
              <a:rPr lang="en-US" sz="2800" dirty="0"/>
              <a:t>. This feature made fungi to be used as excellent models in genetic </a:t>
            </a:r>
            <a:r>
              <a:rPr lang="en-US" sz="2800" dirty="0" smtClean="0"/>
              <a:t>studies</a:t>
            </a:r>
          </a:p>
          <a:p>
            <a:r>
              <a:rPr lang="en-US" sz="2800" dirty="0">
                <a:solidFill>
                  <a:srgbClr val="7030A0"/>
                </a:solidFill>
              </a:rPr>
              <a:t>C. </a:t>
            </a:r>
            <a:r>
              <a:rPr lang="en-US" sz="2800" b="1" dirty="0">
                <a:solidFill>
                  <a:srgbClr val="7030A0"/>
                </a:solidFill>
              </a:rPr>
              <a:t>Special Characteristics of Fungi</a:t>
            </a:r>
            <a:r>
              <a:rPr lang="en-US" sz="2800" dirty="0">
                <a:solidFill>
                  <a:srgbClr val="7030A0"/>
                </a:solidFill>
              </a:rPr>
              <a:t>: </a:t>
            </a:r>
            <a:r>
              <a:rPr lang="en-US" sz="2800" dirty="0"/>
              <a:t>In addition, fungi show certain peculiarities such as: </a:t>
            </a:r>
            <a:r>
              <a:rPr lang="en-US" sz="2800" dirty="0">
                <a:solidFill>
                  <a:schemeClr val="accent5"/>
                </a:solidFill>
              </a:rPr>
              <a:t>persistence of the nuclear envelop during cell division, </a:t>
            </a:r>
            <a:r>
              <a:rPr lang="en-US" sz="2800" dirty="0"/>
              <a:t>the mitochondria with </a:t>
            </a:r>
            <a:r>
              <a:rPr lang="en-US" sz="2800" dirty="0">
                <a:solidFill>
                  <a:schemeClr val="accent5"/>
                </a:solidFill>
              </a:rPr>
              <a:t>plate- or disc-like cisternae</a:t>
            </a:r>
            <a:r>
              <a:rPr lang="en-US" sz="2800" dirty="0"/>
              <a:t>; Golgi cisternae unstacked and tubular; </a:t>
            </a:r>
            <a:r>
              <a:rPr lang="en-US" sz="2800" dirty="0" smtClean="0">
                <a:solidFill>
                  <a:schemeClr val="accent5"/>
                </a:solidFill>
              </a:rPr>
              <a:t>cell </a:t>
            </a:r>
            <a:r>
              <a:rPr lang="en-US" sz="2800" dirty="0">
                <a:solidFill>
                  <a:schemeClr val="accent5"/>
                </a:solidFill>
              </a:rPr>
              <a:t>membrane of fungi incorporate glycerol and </a:t>
            </a:r>
            <a:r>
              <a:rPr lang="en-US" sz="2800" dirty="0" err="1">
                <a:solidFill>
                  <a:schemeClr val="accent5"/>
                </a:solidFill>
              </a:rPr>
              <a:t>lancetol</a:t>
            </a:r>
            <a:r>
              <a:rPr lang="en-US" sz="2800" dirty="0">
                <a:solidFill>
                  <a:schemeClr val="accent5"/>
                </a:solidFill>
              </a:rPr>
              <a:t> in</a:t>
            </a:r>
            <a:r>
              <a:rPr lang="en-US" sz="2800" dirty="0"/>
              <a:t>stead of </a:t>
            </a:r>
            <a:r>
              <a:rPr lang="en-US" sz="2800" dirty="0">
                <a:solidFill>
                  <a:srgbClr val="00B0F0"/>
                </a:solidFill>
              </a:rPr>
              <a:t>cholesterol the structural lipid in cell membrane of all other eukaryotes</a:t>
            </a:r>
            <a:r>
              <a:rPr lang="en-US" sz="2800" dirty="0"/>
              <a:t>;</a:t>
            </a:r>
          </a:p>
          <a:p>
            <a:r>
              <a:rPr lang="en-US" sz="2800" dirty="0"/>
              <a:t> the stored food in fungi is in the form of fungal sugar </a:t>
            </a:r>
            <a:r>
              <a:rPr lang="en-US" sz="2800" dirty="0" err="1"/>
              <a:t>trehalose</a:t>
            </a:r>
            <a:r>
              <a:rPr lang="en-US" sz="2800" dirty="0"/>
              <a:t>, glycogen, sugar alcohols and lipid. </a:t>
            </a:r>
          </a:p>
          <a:p>
            <a:endParaRPr lang="en-US" dirty="0"/>
          </a:p>
        </p:txBody>
      </p:sp>
    </p:spTree>
    <p:extLst>
      <p:ext uri="{BB962C8B-B14F-4D97-AF65-F5344CB8AC3E}">
        <p14:creationId xmlns:p14="http://schemas.microsoft.com/office/powerpoint/2010/main" val="3919548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88685" y="116114"/>
            <a:ext cx="11829143" cy="6741885"/>
          </a:xfrm>
        </p:spPr>
        <p:txBody>
          <a:bodyPr>
            <a:normAutofit/>
          </a:bodyPr>
          <a:lstStyle/>
          <a:p>
            <a:r>
              <a:rPr lang="en-US" sz="3600" b="1" dirty="0"/>
              <a:t>Reproduction of Fungi:</a:t>
            </a:r>
            <a:r>
              <a:rPr lang="en-US" sz="3600" dirty="0"/>
              <a:t> Most fungi reproduce sexually and/or asexually</a:t>
            </a:r>
            <a:endParaRPr lang="en-US" sz="3600" dirty="0"/>
          </a:p>
        </p:txBody>
      </p:sp>
      <p:pic>
        <p:nvPicPr>
          <p:cNvPr id="4" name="Picture 7" descr="Reproduction in fungi: asexual and sexual methods - Online Biology Notes"/>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394857" y="1393371"/>
            <a:ext cx="7315199" cy="5152571"/>
          </a:xfrm>
          <a:prstGeom prst="rect">
            <a:avLst/>
          </a:prstGeom>
          <a:noFill/>
          <a:ln>
            <a:noFill/>
          </a:ln>
        </p:spPr>
      </p:pic>
    </p:spTree>
    <p:extLst>
      <p:ext uri="{BB962C8B-B14F-4D97-AF65-F5344CB8AC3E}">
        <p14:creationId xmlns:p14="http://schemas.microsoft.com/office/powerpoint/2010/main" val="4272184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03200" y="203201"/>
            <a:ext cx="11567886" cy="6473370"/>
          </a:xfrm>
        </p:spPr>
        <p:txBody>
          <a:bodyPr/>
          <a:lstStyle/>
          <a:p>
            <a:r>
              <a:rPr lang="en-US" sz="2800" b="1" dirty="0"/>
              <a:t>Ecology of Fungi:</a:t>
            </a:r>
            <a:r>
              <a:rPr lang="en-US" sz="2800" dirty="0"/>
              <a:t> Fungi show very high diversity with respective high ecological adaptability. Fungi can grow in extreme environments with temperature range of -5 to 60 </a:t>
            </a:r>
            <a:r>
              <a:rPr lang="en-US" sz="2800" dirty="0" err="1"/>
              <a:t>oC</a:t>
            </a:r>
            <a:r>
              <a:rPr lang="en-US" sz="2800" dirty="0"/>
              <a:t> , low water activity of 0.65 or pH range of 1 to 9</a:t>
            </a:r>
            <a:r>
              <a:rPr lang="en-US" sz="2800" dirty="0" smtClean="0"/>
              <a:t>.</a:t>
            </a:r>
          </a:p>
          <a:p>
            <a:pPr marL="0" indent="0">
              <a:buNone/>
            </a:pPr>
            <a:endParaRPr lang="en-US" sz="2000" dirty="0"/>
          </a:p>
          <a:p>
            <a:pPr marL="0" indent="0">
              <a:buNone/>
            </a:pPr>
            <a:endParaRPr lang="en-US" sz="2000" dirty="0" smtClean="0"/>
          </a:p>
          <a:p>
            <a:r>
              <a:rPr lang="en-US" sz="2000" b="1" dirty="0"/>
              <a:t>Taxonomy of Fungi</a:t>
            </a:r>
            <a:r>
              <a:rPr lang="en-US" sz="2000" dirty="0" smtClean="0"/>
              <a:t>:</a:t>
            </a:r>
          </a:p>
          <a:p>
            <a:r>
              <a:rPr lang="en-US" sz="2000" dirty="0" err="1" smtClean="0"/>
              <a:t>Mixomycotina</a:t>
            </a:r>
            <a:endParaRPr lang="en-US" sz="2000" dirty="0" smtClean="0"/>
          </a:p>
          <a:p>
            <a:r>
              <a:rPr lang="en-US" sz="2000" dirty="0" err="1" smtClean="0"/>
              <a:t>Zygomycotina</a:t>
            </a:r>
            <a:endParaRPr lang="en-US" sz="2000" dirty="0" smtClean="0"/>
          </a:p>
          <a:p>
            <a:r>
              <a:rPr lang="en-US" sz="2000" dirty="0" err="1" smtClean="0"/>
              <a:t>Ascomycotina</a:t>
            </a:r>
            <a:endParaRPr lang="en-US" sz="2000" dirty="0" smtClean="0"/>
          </a:p>
          <a:p>
            <a:r>
              <a:rPr lang="en-US" sz="2000" dirty="0" err="1" smtClean="0"/>
              <a:t>Basidiomycotina</a:t>
            </a:r>
            <a:endParaRPr lang="en-US" sz="2000" dirty="0" smtClean="0"/>
          </a:p>
          <a:p>
            <a:r>
              <a:rPr lang="en-US" sz="2000" dirty="0" err="1" smtClean="0"/>
              <a:t>Duteromycotina</a:t>
            </a:r>
            <a:r>
              <a:rPr lang="en-US" sz="2000" dirty="0" smtClean="0"/>
              <a:t> (imperfect fungi ) does not contain sexual reproduction </a:t>
            </a:r>
          </a:p>
          <a:p>
            <a:pPr marL="0" indent="0">
              <a:buNone/>
            </a:pPr>
            <a:endParaRPr lang="en-US" dirty="0" smtClean="0"/>
          </a:p>
          <a:p>
            <a:endParaRPr lang="en-US" dirty="0"/>
          </a:p>
        </p:txBody>
      </p:sp>
    </p:spTree>
    <p:extLst>
      <p:ext uri="{BB962C8B-B14F-4D97-AF65-F5344CB8AC3E}">
        <p14:creationId xmlns:p14="http://schemas.microsoft.com/office/powerpoint/2010/main" val="2812906544"/>
      </p:ext>
    </p:extLst>
  </p:cSld>
  <p:clrMapOvr>
    <a:masterClrMapping/>
  </p:clrMapOvr>
</p:sld>
</file>

<file path=ppt/theme/theme1.xml><?xml version="1.0" encoding="utf-8"?>
<a:theme xmlns:a="http://schemas.openxmlformats.org/drawingml/2006/main" name="واجهة">
  <a:themeElements>
    <a:clrScheme name="واجهة">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واجهة">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واجهة">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208</TotalTime>
  <Words>878</Words>
  <Application>Microsoft Office PowerPoint</Application>
  <PresentationFormat>شاشة عريضة</PresentationFormat>
  <Paragraphs>52</Paragraphs>
  <Slides>10</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10</vt:i4>
      </vt:variant>
    </vt:vector>
  </HeadingPairs>
  <TitlesOfParts>
    <vt:vector size="16" baseType="lpstr">
      <vt:lpstr>Arial</vt:lpstr>
      <vt:lpstr>Tahoma</vt:lpstr>
      <vt:lpstr>Times New Roman</vt:lpstr>
      <vt:lpstr>Trebuchet MS</vt:lpstr>
      <vt:lpstr>Wingdings 3</vt:lpstr>
      <vt:lpstr>واجهة</vt:lpstr>
      <vt:lpstr>Medical mycology</vt:lpstr>
      <vt:lpstr>                       Introduction to medical mycology</vt:lpstr>
      <vt:lpstr>2. Fungal Body: The fungal body of most fungi (the Mycelium)) is composed of Hyphae which are almost uniform branching tubular structures that show apical longitudinal growth</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mycology</dc:title>
  <dc:creator>Maher</dc:creator>
  <cp:lastModifiedBy>Maher</cp:lastModifiedBy>
  <cp:revision>14</cp:revision>
  <dcterms:created xsi:type="dcterms:W3CDTF">2023-09-25T06:36:45Z</dcterms:created>
  <dcterms:modified xsi:type="dcterms:W3CDTF">2023-09-28T06:24:28Z</dcterms:modified>
</cp:coreProperties>
</file>