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1"/>
  </p:sldMasterIdLst>
  <p:notesMasterIdLst>
    <p:notesMasterId r:id="rId18"/>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80567" autoAdjust="0"/>
  </p:normalViewPr>
  <p:slideViewPr>
    <p:cSldViewPr snapToGrid="0">
      <p:cViewPr varScale="1">
        <p:scale>
          <a:sx n="53" d="100"/>
          <a:sy n="53" d="100"/>
        </p:scale>
        <p:origin x="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EDC1946D-AA27-4407-9AD9-B37683782F98}" type="datetimeFigureOut">
              <a:rPr lang="en-US" smtClean="0"/>
              <a:t>1/20/2025</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C288D352-F9E7-41AB-88EB-6D60C1531D17}" type="slidenum">
              <a:rPr lang="en-US" smtClean="0"/>
              <a:t>‹#›</a:t>
            </a:fld>
            <a:endParaRPr lang="en-US"/>
          </a:p>
        </p:txBody>
      </p:sp>
    </p:spTree>
    <p:extLst>
      <p:ext uri="{BB962C8B-B14F-4D97-AF65-F5344CB8AC3E}">
        <p14:creationId xmlns:p14="http://schemas.microsoft.com/office/powerpoint/2010/main" val="374464342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IQ" dirty="0" smtClean="0"/>
              <a:t>شهد القرن العشرين تأسيس علم السموم كنظام علمي متميز، مدفوعًا بما يلي: • تطوير الأطر التنظيمية للسلامة الكيميائية (على سبيل المثال، إدارة الغذاء والدواء الأمريكية في عام 1906، ووكالة حماية البيئة في عام 1970). • الكوارث السمية البارزة، مثل: </a:t>
            </a:r>
            <a:r>
              <a:rPr lang="en-US" dirty="0" smtClean="0"/>
              <a:t>o </a:t>
            </a:r>
            <a:r>
              <a:rPr lang="ar-IQ" dirty="0" smtClean="0"/>
              <a:t>مرض </a:t>
            </a:r>
            <a:r>
              <a:rPr lang="ar-IQ" dirty="0" err="1" smtClean="0"/>
              <a:t>ميناماتا</a:t>
            </a:r>
            <a:r>
              <a:rPr lang="ar-IQ" dirty="0" smtClean="0"/>
              <a:t> (الخمسينيات، اليابان): التسمم بالزئبق الناتج عن مياه الصرف الصناعي. </a:t>
            </a:r>
            <a:r>
              <a:rPr lang="en-US" dirty="0" smtClean="0"/>
              <a:t>o </a:t>
            </a:r>
            <a:r>
              <a:rPr lang="ar-IQ" dirty="0" smtClean="0"/>
              <a:t>مأساة غاز بوبال (1984، الهند): تسرب غاز </a:t>
            </a:r>
            <a:r>
              <a:rPr lang="ar-IQ" dirty="0" err="1" smtClean="0"/>
              <a:t>إيزوسيانات</a:t>
            </a:r>
            <a:r>
              <a:rPr lang="ar-IQ" dirty="0" smtClean="0"/>
              <a:t> الميثيل مما تسبب في وفاة الآلاف</a:t>
            </a:r>
            <a:endParaRPr lang="en-US" dirty="0"/>
          </a:p>
        </p:txBody>
      </p:sp>
      <p:sp>
        <p:nvSpPr>
          <p:cNvPr id="4" name="عنصر نائب لرقم الشريحة 3"/>
          <p:cNvSpPr>
            <a:spLocks noGrp="1"/>
          </p:cNvSpPr>
          <p:nvPr>
            <p:ph type="sldNum" sz="quarter" idx="10"/>
          </p:nvPr>
        </p:nvSpPr>
        <p:spPr/>
        <p:txBody>
          <a:bodyPr/>
          <a:lstStyle/>
          <a:p>
            <a:fld id="{C288D352-F9E7-41AB-88EB-6D60C1531D17}" type="slidenum">
              <a:rPr lang="en-US" smtClean="0"/>
              <a:t>6</a:t>
            </a:fld>
            <a:endParaRPr lang="en-US"/>
          </a:p>
        </p:txBody>
      </p:sp>
    </p:spTree>
    <p:extLst>
      <p:ext uri="{BB962C8B-B14F-4D97-AF65-F5344CB8AC3E}">
        <p14:creationId xmlns:p14="http://schemas.microsoft.com/office/powerpoint/2010/main" val="189936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ar-IQ" dirty="0" smtClean="0"/>
              <a:t>علم السموم المعاصر يدمج علم السموم الحديث التقنيات المتقدمة مثل علم الجينات السمي، </a:t>
            </a:r>
            <a:r>
              <a:rPr lang="ar-IQ" dirty="0" err="1" smtClean="0"/>
              <a:t>والنمذجة</a:t>
            </a:r>
            <a:r>
              <a:rPr lang="ar-IQ" dirty="0" smtClean="0"/>
              <a:t> الحسابية، والفحص عالي الإنتاجية للتنبؤ بالتأثيرات السامة والتخفيف منها. ويشمل مجالات فرعية مختلفة، بما في ذلك: • علم السموم البيئية: دراسة الملوثات وتأثيرها البيئي. • علم السموم الطبية: التركيز على علاجات التسمم والجرعات الزائدة. • علم السموم الشرعي: تحليل المواد السامة في السياقات القانونية.</a:t>
            </a:r>
            <a:endParaRPr lang="en-US" dirty="0"/>
          </a:p>
        </p:txBody>
      </p:sp>
      <p:sp>
        <p:nvSpPr>
          <p:cNvPr id="4" name="عنصر نائب لرقم الشريحة 3"/>
          <p:cNvSpPr>
            <a:spLocks noGrp="1"/>
          </p:cNvSpPr>
          <p:nvPr>
            <p:ph type="sldNum" sz="quarter" idx="10"/>
          </p:nvPr>
        </p:nvSpPr>
        <p:spPr/>
        <p:txBody>
          <a:bodyPr/>
          <a:lstStyle/>
          <a:p>
            <a:fld id="{C288D352-F9E7-41AB-88EB-6D60C1531D17}" type="slidenum">
              <a:rPr lang="en-US" smtClean="0"/>
              <a:t>7</a:t>
            </a:fld>
            <a:endParaRPr lang="en-US"/>
          </a:p>
        </p:txBody>
      </p:sp>
    </p:spTree>
    <p:extLst>
      <p:ext uri="{BB962C8B-B14F-4D97-AF65-F5344CB8AC3E}">
        <p14:creationId xmlns:p14="http://schemas.microsoft.com/office/powerpoint/2010/main" val="3249759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C288D352-F9E7-41AB-88EB-6D60C1531D17}" type="slidenum">
              <a:rPr lang="en-US" smtClean="0"/>
              <a:t>8</a:t>
            </a:fld>
            <a:endParaRPr lang="en-US"/>
          </a:p>
        </p:txBody>
      </p:sp>
    </p:spTree>
    <p:extLst>
      <p:ext uri="{BB962C8B-B14F-4D97-AF65-F5344CB8AC3E}">
        <p14:creationId xmlns:p14="http://schemas.microsoft.com/office/powerpoint/2010/main" val="4117982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BC54BA07-68EF-4B47-803E-0D634211AA36}" type="datetime1">
              <a:rPr lang="en-US" smtClean="0"/>
              <a:t>1/20/2025</a:t>
            </a:fld>
            <a:endParaRPr lang="en-US"/>
          </a:p>
        </p:txBody>
      </p:sp>
      <p:sp>
        <p:nvSpPr>
          <p:cNvPr id="5"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2386142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3"/>
          <p:cNvSpPr>
            <a:spLocks noGrp="1"/>
          </p:cNvSpPr>
          <p:nvPr>
            <p:ph type="dt" sz="half" idx="10"/>
          </p:nvPr>
        </p:nvSpPr>
        <p:spPr/>
        <p:txBody>
          <a:bodyPr/>
          <a:lstStyle/>
          <a:p>
            <a:fld id="{7979DC48-B865-4615-9866-440C28EFDDEF}" type="datetime1">
              <a:rPr lang="en-US" smtClean="0"/>
              <a:t>1/20/2025</a:t>
            </a:fld>
            <a:endParaRPr lang="en-US"/>
          </a:p>
        </p:txBody>
      </p:sp>
      <p:sp>
        <p:nvSpPr>
          <p:cNvPr id="5"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380156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6C5CB596-3AB1-417B-9AD7-3F73FA55F071}" type="datetime1">
              <a:rPr lang="en-US" smtClean="0"/>
              <a:t>1/20/2025</a:t>
            </a:fld>
            <a:endParaRPr lang="en-US"/>
          </a:p>
        </p:txBody>
      </p:sp>
      <p:sp>
        <p:nvSpPr>
          <p:cNvPr id="5"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1459513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4DE57DCD-BA1F-44ED-8A03-144CF3A0054D}" type="datetime1">
              <a:rPr lang="en-US" smtClean="0"/>
              <a:t>1/20/2025</a:t>
            </a:fld>
            <a:endParaRPr lang="en-US"/>
          </a:p>
        </p:txBody>
      </p:sp>
      <p:sp>
        <p:nvSpPr>
          <p:cNvPr id="6" name="Footer Placeholder 5"/>
          <p:cNvSpPr>
            <a:spLocks noGrp="1"/>
          </p:cNvSpPr>
          <p:nvPr>
            <p:ph type="ftr" sz="quarter" idx="11"/>
          </p:nvPr>
        </p:nvSpPr>
        <p:spPr/>
        <p:txBody>
          <a:bodyPr/>
          <a:lstStyle/>
          <a:p>
            <a:r>
              <a:rPr lang="en-US" smtClean="0"/>
              <a:t>Dr. Najwan A. Mohammed</a:t>
            </a:r>
            <a:endParaRPr lang="en-US"/>
          </a:p>
        </p:txBody>
      </p:sp>
      <p:sp>
        <p:nvSpPr>
          <p:cNvPr id="7" name="Slide Number Placeholder 6"/>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3944322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A505A1AB-3489-4035-A41E-CE7FC4632C1A}" type="datetime1">
              <a:rPr lang="en-US" smtClean="0"/>
              <a:t>1/20/2025</a:t>
            </a:fld>
            <a:endParaRPr lang="en-US"/>
          </a:p>
        </p:txBody>
      </p:sp>
      <p:sp>
        <p:nvSpPr>
          <p:cNvPr id="8" name="Footer Placeholder 7"/>
          <p:cNvSpPr>
            <a:spLocks noGrp="1"/>
          </p:cNvSpPr>
          <p:nvPr>
            <p:ph type="ftr" sz="quarter" idx="11"/>
          </p:nvPr>
        </p:nvSpPr>
        <p:spPr/>
        <p:txBody>
          <a:bodyPr/>
          <a:lstStyle/>
          <a:p>
            <a:r>
              <a:rPr lang="en-US" smtClean="0"/>
              <a:t>Dr. Najwan A. Mohammed</a:t>
            </a:r>
            <a:endParaRPr lang="en-US"/>
          </a:p>
        </p:txBody>
      </p:sp>
      <p:sp>
        <p:nvSpPr>
          <p:cNvPr id="9" name="Slide Number Placeholder 8"/>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3344207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7" name="Date Placeholder 2"/>
          <p:cNvSpPr>
            <a:spLocks noGrp="1"/>
          </p:cNvSpPr>
          <p:nvPr>
            <p:ph type="dt" sz="half" idx="10"/>
          </p:nvPr>
        </p:nvSpPr>
        <p:spPr/>
        <p:txBody>
          <a:bodyPr/>
          <a:lstStyle/>
          <a:p>
            <a:fld id="{E5FF5682-ECDA-42EF-8FFA-DC0FE5E0E17E}" type="datetime1">
              <a:rPr lang="en-US" smtClean="0"/>
              <a:t>1/20/2025</a:t>
            </a:fld>
            <a:endParaRPr lang="en-US"/>
          </a:p>
        </p:txBody>
      </p:sp>
      <p:sp>
        <p:nvSpPr>
          <p:cNvPr id="5" name="Footer Placeholder 3"/>
          <p:cNvSpPr>
            <a:spLocks noGrp="1"/>
          </p:cNvSpPr>
          <p:nvPr>
            <p:ph type="ftr" sz="quarter" idx="11"/>
          </p:nvPr>
        </p:nvSpPr>
        <p:spPr/>
        <p:txBody>
          <a:bodyPr/>
          <a:lstStyle/>
          <a:p>
            <a:r>
              <a:rPr lang="en-US" smtClean="0"/>
              <a:t>Dr. Najwan A. Mohammed</a:t>
            </a:r>
            <a:endParaRPr lang="en-US"/>
          </a:p>
        </p:txBody>
      </p:sp>
      <p:sp>
        <p:nvSpPr>
          <p:cNvPr id="6" name="Slide Number Placeholder 4"/>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8421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AD9B65F-1DBE-45A9-A91C-806D53AC30EE}" type="datetime1">
              <a:rPr lang="en-US" smtClean="0"/>
              <a:t>1/20/2025</a:t>
            </a:fld>
            <a:endParaRPr lang="en-US"/>
          </a:p>
        </p:txBody>
      </p:sp>
      <p:sp>
        <p:nvSpPr>
          <p:cNvPr id="5" name="Footer Placeholder 2"/>
          <p:cNvSpPr>
            <a:spLocks noGrp="1"/>
          </p:cNvSpPr>
          <p:nvPr>
            <p:ph type="ftr" sz="quarter" idx="11"/>
          </p:nvPr>
        </p:nvSpPr>
        <p:spPr/>
        <p:txBody>
          <a:bodyPr/>
          <a:lstStyle/>
          <a:p>
            <a:r>
              <a:rPr lang="en-US" smtClean="0"/>
              <a:t>Dr. Najwan A. Mohammed</a:t>
            </a:r>
            <a:endParaRPr lang="en-US"/>
          </a:p>
        </p:txBody>
      </p:sp>
      <p:sp>
        <p:nvSpPr>
          <p:cNvPr id="6" name="Slide Number Placeholder 3"/>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646851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7" name="Date Placeholder 4"/>
          <p:cNvSpPr>
            <a:spLocks noGrp="1"/>
          </p:cNvSpPr>
          <p:nvPr>
            <p:ph type="dt" sz="half" idx="10"/>
          </p:nvPr>
        </p:nvSpPr>
        <p:spPr/>
        <p:txBody>
          <a:bodyPr/>
          <a:lstStyle/>
          <a:p>
            <a:fld id="{0B9F374E-B801-48A0-A778-18C533350D41}" type="datetime1">
              <a:rPr lang="en-US" smtClean="0"/>
              <a:t>1/20/2025</a:t>
            </a:fld>
            <a:endParaRPr lang="en-US"/>
          </a:p>
        </p:txBody>
      </p:sp>
      <p:sp>
        <p:nvSpPr>
          <p:cNvPr id="5" name="Footer Placeholder 5"/>
          <p:cNvSpPr>
            <a:spLocks noGrp="1"/>
          </p:cNvSpPr>
          <p:nvPr>
            <p:ph type="ftr" sz="quarter" idx="11"/>
          </p:nvPr>
        </p:nvSpPr>
        <p:spPr/>
        <p:txBody>
          <a:bodyPr/>
          <a:lstStyle/>
          <a:p>
            <a:r>
              <a:rPr lang="en-US" smtClean="0"/>
              <a:t>Dr. Najwan A. Mohammed</a:t>
            </a:r>
            <a:endParaRPr lang="en-US"/>
          </a:p>
        </p:txBody>
      </p:sp>
      <p:sp>
        <p:nvSpPr>
          <p:cNvPr id="6" name="Slide Number Placeholder 6"/>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1746196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3012F405-428A-4470-A135-8FA846DD4FDE}" type="datetime1">
              <a:rPr lang="en-US" smtClean="0"/>
              <a:t>1/20/2025</a:t>
            </a:fld>
            <a:endParaRPr lang="en-US"/>
          </a:p>
        </p:txBody>
      </p:sp>
      <p:sp>
        <p:nvSpPr>
          <p:cNvPr id="6" name="Footer Placeholder 5"/>
          <p:cNvSpPr>
            <a:spLocks noGrp="1"/>
          </p:cNvSpPr>
          <p:nvPr>
            <p:ph type="ftr" sz="quarter" idx="11"/>
          </p:nvPr>
        </p:nvSpPr>
        <p:spPr/>
        <p:txBody>
          <a:bodyPr/>
          <a:lstStyle/>
          <a:p>
            <a:r>
              <a:rPr lang="en-US" smtClean="0"/>
              <a:t>Dr. Najwan A. Mohammed</a:t>
            </a:r>
            <a:endParaRPr lang="en-US"/>
          </a:p>
        </p:txBody>
      </p:sp>
      <p:sp>
        <p:nvSpPr>
          <p:cNvPr id="7" name="Slide Number Placeholder 6"/>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3854091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B7367C4C-69C8-468E-9C39-84A4D2916F64}" type="datetime1">
              <a:rPr lang="en-US" smtClean="0"/>
              <a:t>1/20/2025</a:t>
            </a:fld>
            <a:endParaRPr lang="en-US"/>
          </a:p>
        </p:txBody>
      </p:sp>
      <p:sp>
        <p:nvSpPr>
          <p:cNvPr id="6" name="Footer Placeholder 5"/>
          <p:cNvSpPr>
            <a:spLocks noGrp="1"/>
          </p:cNvSpPr>
          <p:nvPr>
            <p:ph type="ftr" sz="quarter" idx="11"/>
          </p:nvPr>
        </p:nvSpPr>
        <p:spPr/>
        <p:txBody>
          <a:bodyPr/>
          <a:lstStyle/>
          <a:p>
            <a:r>
              <a:rPr lang="en-US" smtClean="0"/>
              <a:t>Dr. Najwan A. Mohammed</a:t>
            </a:r>
            <a:endParaRPr lang="en-US"/>
          </a:p>
        </p:txBody>
      </p:sp>
      <p:sp>
        <p:nvSpPr>
          <p:cNvPr id="7" name="Slide Number Placeholder 6"/>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3507672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ar-SA" smtClean="0"/>
              <a:t>انقر لتحرير نمط العنوان الرئيسي</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2EC1C829-3C0D-4E99-AFE1-8B89D979D729}" type="datetime1">
              <a:rPr lang="en-US" smtClean="0"/>
              <a:t>1/20/2025</a:t>
            </a:fld>
            <a:endParaRPr lang="en-US"/>
          </a:p>
        </p:txBody>
      </p:sp>
      <p:sp>
        <p:nvSpPr>
          <p:cNvPr id="5"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3682259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ar-SA" smtClean="0"/>
              <a:t>انقر لتحرير نمط العنوان الرئيسي</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smtClean="0"/>
              <a:t>تحرير أنماط النص الرئيسي</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97BE1DD3-17ED-4636-A301-14CF6287A8DB}" type="datetime1">
              <a:rPr lang="en-US" smtClean="0"/>
              <a:t>1/20/2025</a:t>
            </a:fld>
            <a:endParaRPr lang="en-US"/>
          </a:p>
        </p:txBody>
      </p:sp>
      <p:sp>
        <p:nvSpPr>
          <p:cNvPr id="5"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54665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34D71E65-A254-40DB-82B5-B85AE0864FEE}" type="datetime1">
              <a:rPr lang="en-US" smtClean="0"/>
              <a:t>1/20/2025</a:t>
            </a:fld>
            <a:endParaRPr lang="en-US"/>
          </a:p>
        </p:txBody>
      </p:sp>
      <p:sp>
        <p:nvSpPr>
          <p:cNvPr id="5"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1786267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C69C5F7-80E8-400A-B0AB-C5105AC2FE0F}" type="datetime1">
              <a:rPr lang="en-US" smtClean="0"/>
              <a:t>1/20/2025</a:t>
            </a:fld>
            <a:endParaRPr lang="en-US"/>
          </a:p>
        </p:txBody>
      </p:sp>
      <p:sp>
        <p:nvSpPr>
          <p:cNvPr id="4"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575763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19DBC3E-BBD0-40CE-A024-983621F9A4B8}" type="datetime1">
              <a:rPr lang="en-US" smtClean="0"/>
              <a:t>1/20/2025</a:t>
            </a:fld>
            <a:endParaRPr lang="en-US"/>
          </a:p>
        </p:txBody>
      </p:sp>
      <p:sp>
        <p:nvSpPr>
          <p:cNvPr id="4"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3644726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nchorCtr="0"/>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63AE288F-2A34-4198-888E-4E607E8649EA}" type="datetime1">
              <a:rPr lang="en-US" smtClean="0"/>
              <a:t>1/20/2025</a:t>
            </a:fld>
            <a:endParaRPr lang="en-US"/>
          </a:p>
        </p:txBody>
      </p:sp>
      <p:sp>
        <p:nvSpPr>
          <p:cNvPr id="5"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34152499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3EE14D5-875F-44EF-998E-EFA6972E2C59}" type="datetime1">
              <a:rPr lang="en-US" smtClean="0"/>
              <a:t>1/20/2025</a:t>
            </a:fld>
            <a:endParaRPr lang="en-US"/>
          </a:p>
        </p:txBody>
      </p:sp>
      <p:sp>
        <p:nvSpPr>
          <p:cNvPr id="5" name="Footer Placeholder 4"/>
          <p:cNvSpPr>
            <a:spLocks noGrp="1"/>
          </p:cNvSpPr>
          <p:nvPr>
            <p:ph type="ftr" sz="quarter" idx="11"/>
          </p:nvPr>
        </p:nvSpPr>
        <p:spPr/>
        <p:txBody>
          <a:bodyPr/>
          <a:lstStyle/>
          <a:p>
            <a:r>
              <a:rPr lang="en-US" smtClean="0"/>
              <a:t>Dr. Najwan A. Mohammed</a:t>
            </a:r>
            <a:endParaRPr lang="en-US"/>
          </a:p>
        </p:txBody>
      </p:sp>
      <p:sp>
        <p:nvSpPr>
          <p:cNvPr id="6" name="Slide Number Placeholder 5"/>
          <p:cNvSpPr>
            <a:spLocks noGrp="1"/>
          </p:cNvSpPr>
          <p:nvPr>
            <p:ph type="sldNum" sz="quarter" idx="12"/>
          </p:nvPr>
        </p:nvSpPr>
        <p:spPr/>
        <p:txBody>
          <a:bodyPr/>
          <a:lstStyle/>
          <a:p>
            <a:fld id="{A1A21E08-4150-42B6-AE1C-42BFD17639C4}" type="slidenum">
              <a:rPr lang="en-US" smtClean="0"/>
              <a:t>‹#›</a:t>
            </a:fld>
            <a:endParaRPr lang="en-US"/>
          </a:p>
        </p:txBody>
      </p:sp>
    </p:spTree>
    <p:extLst>
      <p:ext uri="{BB962C8B-B14F-4D97-AF65-F5344CB8AC3E}">
        <p14:creationId xmlns:p14="http://schemas.microsoft.com/office/powerpoint/2010/main" val="4106948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00C4330-B330-41E8-86BB-39BC8246E777}" type="datetime1">
              <a:rPr lang="en-US" smtClean="0"/>
              <a:t>1/20/2025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smtClean="0"/>
              <a:t>Dr. Najwan A. Mohammed</a:t>
            </a:r>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1A21E08-4150-42B6-AE1C-42BFD17639C4}" type="slidenum">
              <a:rPr lang="en-US" smtClean="0"/>
              <a:t>‹#›</a:t>
            </a:fld>
            <a:endParaRPr lang="en-US"/>
          </a:p>
        </p:txBody>
      </p:sp>
    </p:spTree>
    <p:extLst>
      <p:ext uri="{BB962C8B-B14F-4D97-AF65-F5344CB8AC3E}">
        <p14:creationId xmlns:p14="http://schemas.microsoft.com/office/powerpoint/2010/main" val="3542144255"/>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ctr"/>
            <a:r>
              <a:rPr lang="en-US" sz="7200" dirty="0" smtClean="0">
                <a:latin typeface="Times New Roman" panose="02020603050405020304" pitchFamily="18" charset="0"/>
                <a:cs typeface="Times New Roman" panose="02020603050405020304" pitchFamily="18" charset="0"/>
              </a:rPr>
              <a:t>Toxicology </a:t>
            </a:r>
            <a:br>
              <a:rPr lang="en-US" sz="7200" dirty="0" smtClean="0">
                <a:latin typeface="Times New Roman" panose="02020603050405020304" pitchFamily="18" charset="0"/>
                <a:cs typeface="Times New Roman" panose="02020603050405020304" pitchFamily="18" charset="0"/>
              </a:rPr>
            </a:br>
            <a:r>
              <a:rPr lang="en-US" sz="7200" dirty="0" smtClean="0">
                <a:latin typeface="Times New Roman" panose="02020603050405020304" pitchFamily="18" charset="0"/>
                <a:cs typeface="Times New Roman" panose="02020603050405020304" pitchFamily="18" charset="0"/>
              </a:rPr>
              <a:t>lecture 1</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عنوان فرعي 2"/>
          <p:cNvSpPr>
            <a:spLocks noGrp="1"/>
          </p:cNvSpPr>
          <p:nvPr>
            <p:ph type="subTitle" idx="1"/>
          </p:nvPr>
        </p:nvSpPr>
        <p:spPr>
          <a:xfrm>
            <a:off x="684212" y="3843867"/>
            <a:ext cx="8548278" cy="1947333"/>
          </a:xfrm>
        </p:spPr>
        <p:txBody>
          <a:bodyPr>
            <a:normAutofit/>
          </a:bodyPr>
          <a:lstStyle/>
          <a:p>
            <a:r>
              <a:rPr lang="en-US" sz="4000" dirty="0" smtClean="0">
                <a:solidFill>
                  <a:srgbClr val="FF0000"/>
                </a:solidFill>
                <a:latin typeface="Times New Roman" panose="02020603050405020304" pitchFamily="18" charset="0"/>
                <a:cs typeface="Times New Roman" panose="02020603050405020304" pitchFamily="18" charset="0"/>
              </a:rPr>
              <a:t>Dr. Najwan Abbas Mohammed</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1</a:t>
            </a:fld>
            <a:endParaRPr lang="en-US"/>
          </a:p>
        </p:txBody>
      </p:sp>
    </p:spTree>
    <p:extLst>
      <p:ext uri="{BB962C8B-B14F-4D97-AF65-F5344CB8AC3E}">
        <p14:creationId xmlns:p14="http://schemas.microsoft.com/office/powerpoint/2010/main" val="2954877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03313" y="442452"/>
            <a:ext cx="9328714" cy="5692877"/>
          </a:xfrm>
        </p:spPr>
        <p:txBody>
          <a:bodyPr>
            <a:normAutofit lnSpcReduction="10000"/>
          </a:bodyPr>
          <a:lstStyle/>
          <a:p>
            <a:pPr algn="ctr"/>
            <a:r>
              <a:rPr lang="en-US" sz="6000" i="1" dirty="0">
                <a:solidFill>
                  <a:srgbClr val="FFFF00"/>
                </a:solidFill>
                <a:latin typeface="Times New Roman" panose="02020603050405020304" pitchFamily="18" charset="0"/>
                <a:cs typeface="Times New Roman" panose="02020603050405020304" pitchFamily="18" charset="0"/>
              </a:rPr>
              <a:t>"All things are poison, and nothing is without poison; only the dose makes a thing not a poison</a:t>
            </a:r>
            <a:r>
              <a:rPr lang="en-US" sz="6000" i="1" dirty="0" smtClean="0">
                <a:solidFill>
                  <a:srgbClr val="FFFF00"/>
                </a:solidFill>
                <a:latin typeface="Times New Roman" panose="02020603050405020304" pitchFamily="18" charset="0"/>
                <a:cs typeface="Times New Roman" panose="02020603050405020304" pitchFamily="18" charset="0"/>
              </a:rPr>
              <a:t>.“</a:t>
            </a:r>
          </a:p>
          <a:p>
            <a:pPr algn="ctr"/>
            <a:endParaRPr lang="en-US" sz="6000" i="1" dirty="0">
              <a:solidFill>
                <a:srgbClr val="FFFF00"/>
              </a:solidFill>
              <a:latin typeface="Times New Roman" panose="02020603050405020304" pitchFamily="18" charset="0"/>
              <a:cs typeface="Times New Roman" panose="02020603050405020304" pitchFamily="18" charset="0"/>
            </a:endParaRPr>
          </a:p>
          <a:p>
            <a:pPr algn="ctr"/>
            <a:r>
              <a:rPr lang="en-US" sz="5200" i="1" dirty="0" smtClean="0">
                <a:solidFill>
                  <a:srgbClr val="FFFF00"/>
                </a:solidFill>
                <a:latin typeface="Times New Roman" panose="02020603050405020304" pitchFamily="18" charset="0"/>
                <a:cs typeface="Times New Roman" panose="02020603050405020304" pitchFamily="18" charset="0"/>
              </a:rPr>
              <a:t>                              Paracelsus</a:t>
            </a:r>
            <a:endParaRPr lang="en-US" sz="5200" dirty="0">
              <a:solidFill>
                <a:srgbClr val="FFFF00"/>
              </a:solidFill>
            </a:endParaRPr>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2</a:t>
            </a:fld>
            <a:endParaRPr lang="en-US"/>
          </a:p>
        </p:txBody>
      </p:sp>
    </p:spTree>
    <p:extLst>
      <p:ext uri="{BB962C8B-B14F-4D97-AF65-F5344CB8AC3E}">
        <p14:creationId xmlns:p14="http://schemas.microsoft.com/office/powerpoint/2010/main" val="3167699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86813" y="176982"/>
            <a:ext cx="11749547" cy="6459792"/>
          </a:xfrm>
        </p:spPr>
        <p:txBody>
          <a:bodyPr>
            <a:normAutofit fontScale="90000"/>
          </a:bodyPr>
          <a:lstStyle/>
          <a:p>
            <a:r>
              <a:rPr lang="en-US" sz="3600" b="1" dirty="0" smtClean="0">
                <a:solidFill>
                  <a:srgbClr val="FF0000"/>
                </a:solidFill>
                <a:latin typeface="Times New Roman" panose="02020603050405020304" pitchFamily="18" charset="0"/>
                <a:cs typeface="Times New Roman" panose="02020603050405020304" pitchFamily="18" charset="0"/>
              </a:rPr>
              <a:t>Introduction to Toxicology</a:t>
            </a:r>
            <a:r>
              <a:rPr lang="en-US" sz="3600" b="1" dirty="0">
                <a:solidFill>
                  <a:srgbClr val="FF0000"/>
                </a:solidFill>
                <a:latin typeface="Times New Roman" panose="02020603050405020304" pitchFamily="18" charset="0"/>
                <a:cs typeface="Times New Roman" panose="02020603050405020304" pitchFamily="18" charset="0"/>
              </a:rPr>
              <a:t>: Definition, </a:t>
            </a:r>
            <a:r>
              <a:rPr lang="en-US" sz="3600" b="1" dirty="0" smtClean="0">
                <a:solidFill>
                  <a:srgbClr val="FF0000"/>
                </a:solidFill>
                <a:latin typeface="Times New Roman" panose="02020603050405020304" pitchFamily="18" charset="0"/>
                <a:cs typeface="Times New Roman" panose="02020603050405020304" pitchFamily="18" charset="0"/>
              </a:rPr>
              <a:t>History </a:t>
            </a:r>
            <a:r>
              <a:rPr lang="en-US" sz="3600" b="1" dirty="0">
                <a:latin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Definition of Toxicology</a:t>
            </a:r>
            <a:br>
              <a:rPr lang="en-US" sz="4000" b="1" dirty="0">
                <a:latin typeface="Times New Roman" panose="02020603050405020304" pitchFamily="18" charset="0"/>
                <a:cs typeface="Times New Roman" panose="02020603050405020304" pitchFamily="18" charset="0"/>
              </a:rPr>
            </a:br>
            <a:r>
              <a:rPr lang="en-US" sz="3200" dirty="0" err="1" smtClean="0">
                <a:solidFill>
                  <a:srgbClr val="FFFF00"/>
                </a:solidFill>
                <a:latin typeface="Times New Roman" panose="02020603050405020304" pitchFamily="18" charset="0"/>
                <a:cs typeface="Times New Roman" panose="02020603050405020304" pitchFamily="18" charset="0"/>
              </a:rPr>
              <a:t>Toxicology</a:t>
            </a:r>
            <a:r>
              <a:rPr lang="en-US" sz="3200" dirty="0" smtClean="0">
                <a:solidFill>
                  <a:srgbClr val="FFFF00"/>
                </a:solidFill>
                <a:latin typeface="Times New Roman" panose="02020603050405020304" pitchFamily="18" charset="0"/>
                <a:cs typeface="Times New Roman" panose="02020603050405020304" pitchFamily="18" charset="0"/>
              </a:rPr>
              <a:t>:</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is the branch of science concerned with the study of the harmful effects of substances (chemical, physical, or biological) on living organisms. It focuses on identifying, understanding, and preventing the damage caused by these agents to biological systems, including humans, animals, and ecosystems.</a:t>
            </a:r>
            <a:br>
              <a:rPr lang="en-US" sz="3200" dirty="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3200" b="1" dirty="0" smtClean="0">
                <a:solidFill>
                  <a:srgbClr val="FFFF00"/>
                </a:solidFill>
                <a:latin typeface="Times New Roman" panose="02020603050405020304" pitchFamily="18" charset="0"/>
                <a:cs typeface="Times New Roman" panose="02020603050405020304" pitchFamily="18" charset="0"/>
              </a:rPr>
              <a:t>Key </a:t>
            </a:r>
            <a:r>
              <a:rPr lang="en-US" sz="3200" b="1" dirty="0">
                <a:solidFill>
                  <a:srgbClr val="FFFF00"/>
                </a:solidFill>
                <a:latin typeface="Times New Roman" panose="02020603050405020304" pitchFamily="18" charset="0"/>
                <a:cs typeface="Times New Roman" panose="02020603050405020304" pitchFamily="18" charset="0"/>
              </a:rPr>
              <a:t>principles include:</a:t>
            </a:r>
            <a:br>
              <a:rPr lang="en-US" sz="3200" b="1" dirty="0">
                <a:solidFill>
                  <a:srgbClr val="FFFF00"/>
                </a:solidFill>
                <a:latin typeface="Times New Roman" panose="02020603050405020304" pitchFamily="18" charset="0"/>
                <a:cs typeface="Times New Roman" panose="02020603050405020304" pitchFamily="18" charset="0"/>
              </a:rPr>
            </a:br>
            <a:r>
              <a:rPr lang="en-US" sz="3200" b="1" i="1" dirty="0" smtClean="0">
                <a:solidFill>
                  <a:srgbClr val="00B0F0"/>
                </a:solidFill>
                <a:latin typeface="Times New Roman" panose="02020603050405020304" pitchFamily="18" charset="0"/>
                <a:cs typeface="Times New Roman" panose="02020603050405020304" pitchFamily="18" charset="0"/>
              </a:rPr>
              <a:t>Toxicants</a:t>
            </a:r>
            <a:r>
              <a:rPr lang="en-US" sz="3200" b="1" dirty="0">
                <a:solidFill>
                  <a:srgbClr val="00B0F0"/>
                </a:solidFill>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Human-made harmful substances (e.g., pesticides, industrial chemicals).</a:t>
            </a:r>
            <a:br>
              <a:rPr lang="en-US" sz="2800" dirty="0">
                <a:latin typeface="Times New Roman" panose="02020603050405020304" pitchFamily="18" charset="0"/>
                <a:cs typeface="Times New Roman" panose="02020603050405020304" pitchFamily="18" charset="0"/>
              </a:rPr>
            </a:br>
            <a:r>
              <a:rPr lang="en-US" sz="3600" b="1" i="1" dirty="0">
                <a:solidFill>
                  <a:srgbClr val="00B0F0"/>
                </a:solidFill>
                <a:latin typeface="Times New Roman" panose="02020603050405020304" pitchFamily="18" charset="0"/>
                <a:cs typeface="Times New Roman" panose="02020603050405020304" pitchFamily="18" charset="0"/>
              </a:rPr>
              <a:t>Toxins</a:t>
            </a:r>
            <a:r>
              <a:rPr lang="en-US" sz="3600" b="1" dirty="0">
                <a:solidFill>
                  <a:srgbClr val="00B0F0"/>
                </a:solidFill>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Naturally occurring harmful substances (e.g., venom from snakes, bacterial toxins).</a:t>
            </a:r>
            <a:br>
              <a:rPr lang="en-US" sz="2800" dirty="0">
                <a:latin typeface="Times New Roman" panose="02020603050405020304" pitchFamily="18" charset="0"/>
                <a:cs typeface="Times New Roman" panose="02020603050405020304" pitchFamily="18" charset="0"/>
              </a:rPr>
            </a:br>
            <a:r>
              <a:rPr lang="en-US" sz="2800" b="1" dirty="0">
                <a:solidFill>
                  <a:schemeClr val="accent3"/>
                </a:solidFill>
                <a:latin typeface="Times New Roman" panose="02020603050405020304" pitchFamily="18" charset="0"/>
                <a:cs typeface="Times New Roman" panose="02020603050405020304" pitchFamily="18" charset="0"/>
              </a:rPr>
              <a:t>Dose-Response Relationship: </a:t>
            </a:r>
            <a:r>
              <a:rPr lang="en-US" sz="2800" dirty="0">
                <a:latin typeface="Times New Roman" panose="02020603050405020304" pitchFamily="18" charset="0"/>
                <a:cs typeface="Times New Roman" panose="02020603050405020304" pitchFamily="18" charset="0"/>
              </a:rPr>
              <a:t>The foundational idea that the severity of harm depends on the amount (dose) of exposure.</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3</a:t>
            </a:fld>
            <a:endParaRPr lang="en-US"/>
          </a:p>
        </p:txBody>
      </p:sp>
    </p:spTree>
    <p:extLst>
      <p:ext uri="{BB962C8B-B14F-4D97-AF65-F5344CB8AC3E}">
        <p14:creationId xmlns:p14="http://schemas.microsoft.com/office/powerpoint/2010/main" val="24615348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14632" y="304800"/>
            <a:ext cx="11385755" cy="6292645"/>
          </a:xfrm>
        </p:spPr>
        <p:txBody>
          <a:bodyPr/>
          <a:lstStyle/>
          <a:p>
            <a:r>
              <a:rPr lang="en-US" sz="4000" b="1" dirty="0">
                <a:solidFill>
                  <a:srgbClr val="FFFF00"/>
                </a:solidFill>
              </a:rPr>
              <a:t>History of Toxicology</a:t>
            </a:r>
          </a:p>
          <a:p>
            <a:pPr algn="just"/>
            <a:r>
              <a:rPr lang="en-US" sz="2800" b="1" dirty="0"/>
              <a:t>1. Ancient Beginnings</a:t>
            </a:r>
            <a:r>
              <a:rPr lang="en-US" sz="2800" dirty="0"/>
              <a:t> Toxicology has deep historical roots, beginning with early humans who learned to distinguish between edible and poisonous plants and animals through trial and error. Ancient civilizations recorded their knowledge of poisons in texts:</a:t>
            </a:r>
          </a:p>
          <a:p>
            <a:pPr algn="just"/>
            <a:endParaRPr lang="en-US" sz="2800" dirty="0" smtClean="0"/>
          </a:p>
          <a:p>
            <a:pPr algn="just"/>
            <a:r>
              <a:rPr lang="en-US" sz="2800" dirty="0" smtClean="0"/>
              <a:t>The </a:t>
            </a:r>
            <a:r>
              <a:rPr lang="en-US" sz="2800" b="1" dirty="0" err="1">
                <a:solidFill>
                  <a:schemeClr val="accent1"/>
                </a:solidFill>
              </a:rPr>
              <a:t>Ebers</a:t>
            </a:r>
            <a:r>
              <a:rPr lang="en-US" sz="2800" b="1" dirty="0">
                <a:solidFill>
                  <a:schemeClr val="accent1"/>
                </a:solidFill>
              </a:rPr>
              <a:t> Papyrus</a:t>
            </a:r>
            <a:r>
              <a:rPr lang="en-US" sz="2800" dirty="0">
                <a:solidFill>
                  <a:schemeClr val="accent1"/>
                </a:solidFill>
              </a:rPr>
              <a:t> </a:t>
            </a:r>
            <a:r>
              <a:rPr lang="en-US" sz="2800" dirty="0"/>
              <a:t>(ca. 1500 BCE) </a:t>
            </a:r>
            <a:r>
              <a:rPr lang="en-US" sz="2800" b="1" dirty="0">
                <a:solidFill>
                  <a:srgbClr val="00B0F0"/>
                </a:solidFill>
              </a:rPr>
              <a:t>from Egypt described various plant-based poisons and their effects.</a:t>
            </a:r>
          </a:p>
          <a:p>
            <a:pPr algn="just"/>
            <a:r>
              <a:rPr lang="en-US" sz="2800" dirty="0"/>
              <a:t>The Greek physician </a:t>
            </a:r>
            <a:r>
              <a:rPr lang="en-US" sz="2800" b="1" dirty="0">
                <a:solidFill>
                  <a:srgbClr val="FFFF00"/>
                </a:solidFill>
              </a:rPr>
              <a:t>Hippocrates</a:t>
            </a:r>
            <a:r>
              <a:rPr lang="en-US" sz="2800" dirty="0"/>
              <a:t> (460–370 BCE) and the Roman naturalist </a:t>
            </a:r>
            <a:r>
              <a:rPr lang="en-US" sz="2800" b="1" dirty="0"/>
              <a:t>Pliny the Elder</a:t>
            </a:r>
            <a:r>
              <a:rPr lang="en-US" sz="2800" dirty="0"/>
              <a:t> (23–79 CE) documented the medicinal and toxic properties of natural substances.</a:t>
            </a:r>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4</a:t>
            </a:fld>
            <a:endParaRPr lang="en-US"/>
          </a:p>
        </p:txBody>
      </p:sp>
    </p:spTree>
    <p:extLst>
      <p:ext uri="{BB962C8B-B14F-4D97-AF65-F5344CB8AC3E}">
        <p14:creationId xmlns:p14="http://schemas.microsoft.com/office/powerpoint/2010/main" val="21649309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48916" y="385011"/>
            <a:ext cx="11478126" cy="6160167"/>
          </a:xfrm>
        </p:spPr>
        <p:txBody>
          <a:bodyPr>
            <a:normAutofit lnSpcReduction="10000"/>
          </a:bodyPr>
          <a:lstStyle/>
          <a:p>
            <a:r>
              <a:rPr lang="en-US" sz="3200" b="1" dirty="0" smtClean="0">
                <a:solidFill>
                  <a:srgbClr val="00B0F0"/>
                </a:solidFill>
              </a:rPr>
              <a:t>2- Middle </a:t>
            </a:r>
            <a:r>
              <a:rPr lang="en-US" sz="3200" b="1" dirty="0">
                <a:solidFill>
                  <a:srgbClr val="00B0F0"/>
                </a:solidFill>
              </a:rPr>
              <a:t>Ages and </a:t>
            </a:r>
            <a:r>
              <a:rPr lang="en-US" sz="3200" b="1" dirty="0" smtClean="0">
                <a:solidFill>
                  <a:srgbClr val="00B0F0"/>
                </a:solidFill>
              </a:rPr>
              <a:t>Renaissance</a:t>
            </a:r>
          </a:p>
          <a:p>
            <a:pPr algn="just"/>
            <a:r>
              <a:rPr lang="en-US" sz="3200" b="1" dirty="0" smtClean="0">
                <a:solidFill>
                  <a:srgbClr val="00B0F0"/>
                </a:solidFill>
              </a:rPr>
              <a:t> </a:t>
            </a:r>
            <a:r>
              <a:rPr lang="en-US" sz="3200" dirty="0"/>
              <a:t>The Middle Ages saw the rise of alchemy, where </a:t>
            </a:r>
            <a:r>
              <a:rPr lang="en-US" sz="3200" dirty="0" smtClean="0"/>
              <a:t>experts sought </a:t>
            </a:r>
            <a:r>
              <a:rPr lang="en-US" sz="3200" dirty="0"/>
              <a:t>to transform substances and create elixirs. During this time, poisons were also refined and used strategically. The Renaissance marked a pivotal shift with the contributions of </a:t>
            </a:r>
            <a:r>
              <a:rPr lang="en-US" sz="3200" b="1" dirty="0">
                <a:solidFill>
                  <a:srgbClr val="FFFF00"/>
                </a:solidFill>
              </a:rPr>
              <a:t>Paracelsus</a:t>
            </a:r>
            <a:r>
              <a:rPr lang="en-US" sz="3200" b="1" dirty="0" smtClean="0">
                <a:solidFill>
                  <a:srgbClr val="FFFF00"/>
                </a:solidFill>
              </a:rPr>
              <a:t>.( the father of toxicology)</a:t>
            </a:r>
            <a:r>
              <a:rPr lang="en-US" sz="3200" dirty="0" smtClean="0">
                <a:solidFill>
                  <a:srgbClr val="FFFF00"/>
                </a:solidFill>
              </a:rPr>
              <a:t> </a:t>
            </a:r>
            <a:r>
              <a:rPr lang="en-US" sz="3200" dirty="0"/>
              <a:t>He:</a:t>
            </a:r>
          </a:p>
          <a:p>
            <a:pPr lvl="0" algn="just"/>
            <a:r>
              <a:rPr lang="en-US" sz="3200" dirty="0">
                <a:solidFill>
                  <a:srgbClr val="92D050"/>
                </a:solidFill>
              </a:rPr>
              <a:t>Introduced the idea that the dose determines the toxicity of a substance.</a:t>
            </a:r>
          </a:p>
          <a:p>
            <a:pPr algn="just"/>
            <a:r>
              <a:rPr lang="en-US" sz="3200" dirty="0" smtClean="0"/>
              <a:t>Encouraged </a:t>
            </a:r>
            <a:r>
              <a:rPr lang="en-US" sz="3200" dirty="0"/>
              <a:t>for the use of chemicals and minerals in medicine, laying the foundation for modern pharmacology and toxicology.</a:t>
            </a:r>
            <a:endParaRPr lang="en-US" sz="4400" dirty="0">
              <a:solidFill>
                <a:srgbClr val="00B0F0"/>
              </a:solidFill>
            </a:endParaRPr>
          </a:p>
        </p:txBody>
      </p:sp>
      <p:sp>
        <p:nvSpPr>
          <p:cNvPr id="4" name="عنصر نائب للتذييل 3"/>
          <p:cNvSpPr>
            <a:spLocks noGrp="1"/>
          </p:cNvSpPr>
          <p:nvPr>
            <p:ph type="ftr" sz="quarter" idx="11"/>
          </p:nvPr>
        </p:nvSpPr>
        <p:spPr/>
        <p:txBody>
          <a:bodyPr/>
          <a:lstStyle/>
          <a:p>
            <a:r>
              <a:rPr lang="en-US" dirty="0" smtClean="0"/>
              <a:t>Dr. Najwan A. Mohammed</a:t>
            </a:r>
            <a:endParaRPr lang="en-US" dirty="0"/>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5</a:t>
            </a:fld>
            <a:endParaRPr lang="en-US"/>
          </a:p>
        </p:txBody>
      </p:sp>
    </p:spTree>
    <p:extLst>
      <p:ext uri="{BB962C8B-B14F-4D97-AF65-F5344CB8AC3E}">
        <p14:creationId xmlns:p14="http://schemas.microsoft.com/office/powerpoint/2010/main" val="540229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72979" y="324853"/>
            <a:ext cx="11333747" cy="6051883"/>
          </a:xfrm>
        </p:spPr>
        <p:txBody>
          <a:bodyPr>
            <a:normAutofit lnSpcReduction="10000"/>
          </a:bodyPr>
          <a:lstStyle/>
          <a:p>
            <a:r>
              <a:rPr lang="en-US" sz="3200" b="1" dirty="0" smtClean="0">
                <a:solidFill>
                  <a:srgbClr val="FFFF00"/>
                </a:solidFill>
              </a:rPr>
              <a:t>3- Modern </a:t>
            </a:r>
            <a:r>
              <a:rPr lang="en-US" sz="3200" b="1" dirty="0">
                <a:solidFill>
                  <a:srgbClr val="FFFF00"/>
                </a:solidFill>
              </a:rPr>
              <a:t>Era</a:t>
            </a:r>
            <a:r>
              <a:rPr lang="en-US" sz="3200" dirty="0">
                <a:solidFill>
                  <a:srgbClr val="FFFF00"/>
                </a:solidFill>
              </a:rPr>
              <a:t> </a:t>
            </a:r>
            <a:r>
              <a:rPr lang="en-US" sz="3200" dirty="0"/>
              <a:t>The Industrial Revolution introduced an array of synthetic chemicals, leading to increased </a:t>
            </a:r>
            <a:r>
              <a:rPr lang="en-US" sz="3200" dirty="0" smtClean="0"/>
              <a:t>awareness </a:t>
            </a:r>
            <a:r>
              <a:rPr lang="ar-IQ" sz="3200" dirty="0" smtClean="0"/>
              <a:t>الوعي</a:t>
            </a:r>
            <a:r>
              <a:rPr lang="en-US" sz="3200" dirty="0" smtClean="0"/>
              <a:t> </a:t>
            </a:r>
            <a:r>
              <a:rPr lang="en-US" sz="3200" dirty="0"/>
              <a:t>of occupational and environmental hazards. The 20th century saw the establishment of toxicology as a distinct scientific discipline, driven by:</a:t>
            </a:r>
            <a:endParaRPr lang="en-US" sz="2800" dirty="0"/>
          </a:p>
          <a:p>
            <a:pPr lvl="0"/>
            <a:r>
              <a:rPr lang="en-US" sz="3200" dirty="0"/>
              <a:t>The development of regulatory frameworks for chemical safety (e.g., FDA in 1906, EPA in 1970).</a:t>
            </a:r>
            <a:endParaRPr lang="en-US" sz="2800" dirty="0"/>
          </a:p>
          <a:p>
            <a:pPr lvl="0"/>
            <a:r>
              <a:rPr lang="en-US" sz="3200" dirty="0"/>
              <a:t>High-profile toxicological disasters, such as: </a:t>
            </a:r>
            <a:endParaRPr lang="en-US" sz="2800" dirty="0"/>
          </a:p>
          <a:p>
            <a:pPr lvl="1"/>
            <a:r>
              <a:rPr lang="en-US" sz="2800" b="1" dirty="0" err="1">
                <a:solidFill>
                  <a:srgbClr val="FFFF00"/>
                </a:solidFill>
              </a:rPr>
              <a:t>Minamata</a:t>
            </a:r>
            <a:r>
              <a:rPr lang="en-US" sz="2800" b="1" dirty="0">
                <a:solidFill>
                  <a:srgbClr val="FFFF00"/>
                </a:solidFill>
              </a:rPr>
              <a:t> Disease (1950s, Japan): Mercury poisoning from industrial wastewater.</a:t>
            </a:r>
            <a:endParaRPr lang="en-US" sz="2400" b="1" dirty="0">
              <a:solidFill>
                <a:srgbClr val="FFFF00"/>
              </a:solidFill>
            </a:endParaRPr>
          </a:p>
          <a:p>
            <a:pPr lvl="1"/>
            <a:r>
              <a:rPr lang="en-US" sz="2800" b="1" dirty="0">
                <a:solidFill>
                  <a:srgbClr val="FFFF00"/>
                </a:solidFill>
              </a:rPr>
              <a:t>Bhopal Gas Tragedy (1984, India): Methyl isocyanate gas leak causing thousands of deaths.</a:t>
            </a:r>
            <a:endParaRPr lang="en-US" sz="2400" b="1" dirty="0">
              <a:solidFill>
                <a:srgbClr val="FFFF00"/>
              </a:solidFill>
            </a:endParaRPr>
          </a:p>
          <a:p>
            <a:endParaRPr lang="en-US" b="1" dirty="0">
              <a:solidFill>
                <a:srgbClr val="FFFF00"/>
              </a:solidFill>
            </a:endParaRPr>
          </a:p>
        </p:txBody>
      </p:sp>
      <p:sp>
        <p:nvSpPr>
          <p:cNvPr id="4" name="عنصر نائب للتذييل 3"/>
          <p:cNvSpPr>
            <a:spLocks noGrp="1"/>
          </p:cNvSpPr>
          <p:nvPr>
            <p:ph type="ftr" sz="quarter" idx="11"/>
          </p:nvPr>
        </p:nvSpPr>
        <p:spPr/>
        <p:txBody>
          <a:bodyPr/>
          <a:lstStyle/>
          <a:p>
            <a:r>
              <a:rPr lang="en-US" sz="1200" dirty="0" smtClean="0"/>
              <a:t>Dr. Najwan A. Mohammed</a:t>
            </a:r>
            <a:endParaRPr lang="en-US" sz="1200" dirty="0"/>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6</a:t>
            </a:fld>
            <a:endParaRPr lang="en-US"/>
          </a:p>
        </p:txBody>
      </p:sp>
    </p:spTree>
    <p:extLst>
      <p:ext uri="{BB962C8B-B14F-4D97-AF65-F5344CB8AC3E}">
        <p14:creationId xmlns:p14="http://schemas.microsoft.com/office/powerpoint/2010/main" val="5336234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92506" y="295729"/>
            <a:ext cx="11273590" cy="6297575"/>
          </a:xfrm>
        </p:spPr>
        <p:txBody>
          <a:bodyPr>
            <a:normAutofit/>
          </a:bodyPr>
          <a:lstStyle/>
          <a:p>
            <a:r>
              <a:rPr lang="en-US" sz="2800" b="1" dirty="0" smtClean="0">
                <a:solidFill>
                  <a:srgbClr val="FFFF00"/>
                </a:solidFill>
              </a:rPr>
              <a:t>4- Contemporary </a:t>
            </a:r>
            <a:r>
              <a:rPr lang="en-US" sz="2800" b="1" dirty="0">
                <a:solidFill>
                  <a:srgbClr val="FFFF00"/>
                </a:solidFill>
              </a:rPr>
              <a:t>Toxicology</a:t>
            </a:r>
            <a:r>
              <a:rPr lang="en-US" sz="2800" dirty="0">
                <a:solidFill>
                  <a:srgbClr val="FFFF00"/>
                </a:solidFill>
              </a:rPr>
              <a:t> </a:t>
            </a:r>
            <a:endParaRPr lang="ar-IQ" sz="2800" dirty="0" smtClean="0">
              <a:solidFill>
                <a:srgbClr val="FFFF00"/>
              </a:solidFill>
            </a:endParaRPr>
          </a:p>
          <a:p>
            <a:r>
              <a:rPr lang="en-US" sz="2800" dirty="0" smtClean="0"/>
              <a:t>Modern </a:t>
            </a:r>
            <a:r>
              <a:rPr lang="en-US" sz="2800" dirty="0"/>
              <a:t>toxicology integrates advanced technologies like </a:t>
            </a:r>
            <a:r>
              <a:rPr lang="en-US" sz="2800" dirty="0" err="1">
                <a:solidFill>
                  <a:srgbClr val="FFC000"/>
                </a:solidFill>
              </a:rPr>
              <a:t>toxicogenomics</a:t>
            </a:r>
            <a:r>
              <a:rPr lang="en-US" sz="2800" dirty="0"/>
              <a:t>, </a:t>
            </a:r>
            <a:r>
              <a:rPr lang="en-US" sz="2800" dirty="0">
                <a:solidFill>
                  <a:srgbClr val="FFC000"/>
                </a:solidFill>
              </a:rPr>
              <a:t>computational</a:t>
            </a:r>
            <a:r>
              <a:rPr lang="en-US" sz="2800" dirty="0"/>
              <a:t> </a:t>
            </a:r>
            <a:r>
              <a:rPr lang="en-US" sz="2800" dirty="0">
                <a:solidFill>
                  <a:srgbClr val="FFC000"/>
                </a:solidFill>
              </a:rPr>
              <a:t>modeling</a:t>
            </a:r>
            <a:r>
              <a:rPr lang="en-US" sz="2800" dirty="0"/>
              <a:t>, and high-throughput screening to predict and mitigate toxic effects. It encompasses various subfields, including:</a:t>
            </a:r>
          </a:p>
          <a:p>
            <a:pPr lvl="0"/>
            <a:r>
              <a:rPr lang="en-US" sz="2800" b="1" dirty="0">
                <a:solidFill>
                  <a:srgbClr val="FFC000"/>
                </a:solidFill>
              </a:rPr>
              <a:t>Environmental Toxicology</a:t>
            </a:r>
            <a:r>
              <a:rPr lang="en-US" sz="2800" dirty="0"/>
              <a:t>: Studying pollutants and their ecological impact.</a:t>
            </a:r>
          </a:p>
          <a:p>
            <a:pPr lvl="0"/>
            <a:r>
              <a:rPr lang="en-US" sz="2800" b="1" dirty="0">
                <a:solidFill>
                  <a:srgbClr val="FFC000"/>
                </a:solidFill>
              </a:rPr>
              <a:t>Medical Toxicology</a:t>
            </a:r>
            <a:r>
              <a:rPr lang="en-US" sz="2800" dirty="0"/>
              <a:t>: Focusing on poisoning and overdose treatments.</a:t>
            </a:r>
          </a:p>
          <a:p>
            <a:pPr lvl="0"/>
            <a:r>
              <a:rPr lang="en-US" sz="2800" b="1" dirty="0">
                <a:solidFill>
                  <a:srgbClr val="FFC000"/>
                </a:solidFill>
              </a:rPr>
              <a:t>Forensic Toxicology</a:t>
            </a:r>
            <a:r>
              <a:rPr lang="en-US" sz="2800" dirty="0"/>
              <a:t>: Analyzing toxic substances in legal contexts.</a:t>
            </a:r>
          </a:p>
        </p:txBody>
      </p:sp>
      <p:sp>
        <p:nvSpPr>
          <p:cNvPr id="4" name="عنصر نائب للتذييل 3"/>
          <p:cNvSpPr>
            <a:spLocks noGrp="1"/>
          </p:cNvSpPr>
          <p:nvPr>
            <p:ph type="ftr" sz="quarter" idx="11"/>
          </p:nvPr>
        </p:nvSpPr>
        <p:spPr/>
        <p:txBody>
          <a:bodyPr/>
          <a:lstStyle/>
          <a:p>
            <a:r>
              <a:rPr lang="en-US" dirty="0" smtClean="0"/>
              <a:t>Dr. Najwan A. Mohammed</a:t>
            </a:r>
            <a:endParaRPr lang="en-US" dirty="0"/>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7</a:t>
            </a:fld>
            <a:endParaRPr lang="en-US"/>
          </a:p>
        </p:txBody>
      </p:sp>
    </p:spTree>
    <p:extLst>
      <p:ext uri="{BB962C8B-B14F-4D97-AF65-F5344CB8AC3E}">
        <p14:creationId xmlns:p14="http://schemas.microsoft.com/office/powerpoint/2010/main" val="25555935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2664" y="295730"/>
            <a:ext cx="11562348" cy="5952670"/>
          </a:xfrm>
        </p:spPr>
        <p:txBody>
          <a:bodyPr>
            <a:noAutofit/>
          </a:bodyPr>
          <a:lstStyle/>
          <a:p>
            <a:r>
              <a:rPr lang="en-US" sz="2800" b="1" dirty="0">
                <a:solidFill>
                  <a:srgbClr val="FFFF00"/>
                </a:solidFill>
              </a:rPr>
              <a:t>Importance of Studying Toxicology</a:t>
            </a:r>
            <a:endParaRPr lang="en-US" sz="2400" b="1" dirty="0">
              <a:solidFill>
                <a:srgbClr val="FFFF00"/>
              </a:solidFill>
            </a:endParaRPr>
          </a:p>
          <a:p>
            <a:r>
              <a:rPr lang="en-US" sz="2800" b="1" dirty="0"/>
              <a:t>Studying toxicology is crucial for numerous reasons, as it addresses critical challenges in health, safety, and environmental sustainability:</a:t>
            </a:r>
            <a:endParaRPr lang="en-US" sz="2400" b="1" dirty="0"/>
          </a:p>
          <a:p>
            <a:pPr lvl="0"/>
            <a:r>
              <a:rPr lang="en-US" sz="2800" b="1" dirty="0" smtClean="0"/>
              <a:t>1-Public </a:t>
            </a:r>
            <a:r>
              <a:rPr lang="en-US" sz="2800" b="1" dirty="0"/>
              <a:t>Health Protection</a:t>
            </a:r>
            <a:endParaRPr lang="en-US" sz="2400" b="1" dirty="0"/>
          </a:p>
          <a:p>
            <a:pPr lvl="1"/>
            <a:r>
              <a:rPr lang="en-US" sz="2400" b="1" dirty="0"/>
              <a:t>Toxicology helps identify and mitigate risks posed by harmful substances in food, water, air, and consumer products. By understanding toxic effects, public health </a:t>
            </a:r>
            <a:r>
              <a:rPr lang="en-US" sz="2400" b="1" dirty="0" smtClean="0"/>
              <a:t>assistances </a:t>
            </a:r>
            <a:r>
              <a:rPr lang="en-US" sz="2400" b="1" dirty="0"/>
              <a:t>can establish safety standards and guidelines to protect populations from hazardous exposures.</a:t>
            </a:r>
            <a:endParaRPr lang="en-US" sz="2000" b="1" dirty="0"/>
          </a:p>
          <a:p>
            <a:pPr lvl="0"/>
            <a:r>
              <a:rPr lang="en-US" sz="2800" b="1" dirty="0" smtClean="0"/>
              <a:t>2-Drug </a:t>
            </a:r>
            <a:r>
              <a:rPr lang="en-US" sz="2800" b="1" dirty="0"/>
              <a:t>Development and Safety</a:t>
            </a:r>
            <a:endParaRPr lang="en-US" sz="2400" b="1" dirty="0"/>
          </a:p>
          <a:p>
            <a:pPr lvl="1"/>
            <a:r>
              <a:rPr lang="en-US" sz="2400" b="1" dirty="0"/>
              <a:t>Toxicology plays a vital role in evaluating the safety and efficacy of pharmaceuticals. Preclinical toxicological testing ensures that drugs are safe for human use and helps in identifying potential side effects.</a:t>
            </a:r>
            <a:endParaRPr lang="en-US" sz="2000" b="1" dirty="0"/>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8</a:t>
            </a:fld>
            <a:endParaRPr lang="en-US"/>
          </a:p>
        </p:txBody>
      </p:sp>
    </p:spTree>
    <p:extLst>
      <p:ext uri="{BB962C8B-B14F-4D97-AF65-F5344CB8AC3E}">
        <p14:creationId xmlns:p14="http://schemas.microsoft.com/office/powerpoint/2010/main" val="3806238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295729"/>
            <a:ext cx="11309684" cy="6185281"/>
          </a:xfrm>
        </p:spPr>
        <p:txBody>
          <a:bodyPr>
            <a:normAutofit lnSpcReduction="10000"/>
          </a:bodyPr>
          <a:lstStyle/>
          <a:p>
            <a:pPr lvl="0"/>
            <a:r>
              <a:rPr lang="en-US" sz="3200" b="1" dirty="0" smtClean="0"/>
              <a:t>3-Environmental </a:t>
            </a:r>
            <a:r>
              <a:rPr lang="en-US" sz="3200" b="1" dirty="0"/>
              <a:t>Conservation</a:t>
            </a:r>
            <a:endParaRPr lang="en-US" sz="2800" dirty="0"/>
          </a:p>
          <a:p>
            <a:pPr lvl="1"/>
            <a:r>
              <a:rPr lang="en-US" sz="2800" dirty="0"/>
              <a:t>Understanding the effects of pollutants and chemicals on ecosystems enables toxicologists to develop strategies for minimizing environmental damage and preserving biodiversity.</a:t>
            </a:r>
            <a:endParaRPr lang="en-US" sz="2400" dirty="0"/>
          </a:p>
          <a:p>
            <a:pPr lvl="0"/>
            <a:r>
              <a:rPr lang="en-US" sz="3200" b="1" dirty="0" smtClean="0"/>
              <a:t>4-Workplace </a:t>
            </a:r>
            <a:r>
              <a:rPr lang="en-US" sz="3200" b="1" dirty="0"/>
              <a:t>Safety</a:t>
            </a:r>
            <a:endParaRPr lang="en-US" sz="2800" dirty="0"/>
          </a:p>
          <a:p>
            <a:pPr lvl="1"/>
            <a:r>
              <a:rPr lang="en-US" sz="2800" dirty="0"/>
              <a:t>Occupational toxicology focuses on identifying hazards in industrial and agricultural settings, ensuring worker safety through exposure limits and protective measures.</a:t>
            </a:r>
            <a:endParaRPr lang="en-US" sz="2400" dirty="0"/>
          </a:p>
          <a:p>
            <a:pPr lvl="0"/>
            <a:r>
              <a:rPr lang="en-US" sz="3200" b="1" dirty="0" smtClean="0"/>
              <a:t>5-Forensic </a:t>
            </a:r>
            <a:r>
              <a:rPr lang="en-US" sz="3200" b="1" dirty="0"/>
              <a:t>and Legal Applications</a:t>
            </a:r>
            <a:endParaRPr lang="en-US" sz="2800" dirty="0"/>
          </a:p>
          <a:p>
            <a:pPr lvl="1"/>
            <a:r>
              <a:rPr lang="en-US" sz="2800" dirty="0"/>
              <a:t>Toxicological analyses are critical in criminal investigations, identifying causes of death, and detecting substance abuse, providing essential evidence in legal contexts</a:t>
            </a:r>
            <a:r>
              <a:rPr lang="en-US" dirty="0"/>
              <a:t>.</a:t>
            </a:r>
            <a:endParaRPr lang="en-US" sz="1600" dirty="0"/>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9</a:t>
            </a:fld>
            <a:endParaRPr lang="en-US"/>
          </a:p>
        </p:txBody>
      </p:sp>
    </p:spTree>
    <p:extLst>
      <p:ext uri="{BB962C8B-B14F-4D97-AF65-F5344CB8AC3E}">
        <p14:creationId xmlns:p14="http://schemas.microsoft.com/office/powerpoint/2010/main" val="1982174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36884" y="295730"/>
            <a:ext cx="11277600" cy="5952670"/>
          </a:xfrm>
        </p:spPr>
        <p:txBody>
          <a:bodyPr>
            <a:normAutofit/>
          </a:bodyPr>
          <a:lstStyle/>
          <a:p>
            <a:pPr lvl="0"/>
            <a:r>
              <a:rPr lang="en-US" sz="3200" b="1" dirty="0" smtClean="0"/>
              <a:t>6-Preparedness </a:t>
            </a:r>
            <a:r>
              <a:rPr lang="en-US" sz="3200" b="1" dirty="0"/>
              <a:t>for Toxicological Emergencies</a:t>
            </a:r>
            <a:endParaRPr lang="en-US" sz="2800" dirty="0"/>
          </a:p>
          <a:p>
            <a:pPr lvl="1"/>
            <a:r>
              <a:rPr lang="en-US" sz="2800" dirty="0"/>
              <a:t>Studying toxicology prepares professionals to respond to chemical spills, poisoning outbreaks, and industrial disasters, minimizing harm and aiding in recovery efforts.</a:t>
            </a:r>
            <a:endParaRPr lang="en-US" sz="2400" dirty="0"/>
          </a:p>
          <a:p>
            <a:pPr lvl="0"/>
            <a:r>
              <a:rPr lang="en-US" sz="3200" b="1" smtClean="0"/>
              <a:t>7-Advancing </a:t>
            </a:r>
            <a:r>
              <a:rPr lang="en-US" sz="3200" b="1" dirty="0"/>
              <a:t>Scientific Knowledge</a:t>
            </a:r>
            <a:endParaRPr lang="en-US" sz="2800" dirty="0"/>
          </a:p>
          <a:p>
            <a:pPr lvl="1"/>
            <a:r>
              <a:rPr lang="en-US" sz="2800" dirty="0"/>
              <a:t>Toxicology enhances our understanding of how substances interact with biological systems, paving the way for innovations in medicine, biotechnology, and environmental science.</a:t>
            </a:r>
            <a:endParaRPr lang="en-US" sz="2400" dirty="0"/>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10</a:t>
            </a:fld>
            <a:endParaRPr lang="en-US"/>
          </a:p>
        </p:txBody>
      </p:sp>
    </p:spTree>
    <p:extLst>
      <p:ext uri="{BB962C8B-B14F-4D97-AF65-F5344CB8AC3E}">
        <p14:creationId xmlns:p14="http://schemas.microsoft.com/office/powerpoint/2010/main" val="12281763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32348" y="180474"/>
            <a:ext cx="11598442" cy="6067926"/>
          </a:xfrm>
        </p:spPr>
        <p:txBody>
          <a:bodyPr>
            <a:noAutofit/>
          </a:bodyPr>
          <a:lstStyle/>
          <a:p>
            <a:pPr algn="just"/>
            <a:r>
              <a:rPr lang="en-US" sz="3200" b="1" dirty="0">
                <a:solidFill>
                  <a:srgbClr val="FF0000"/>
                </a:solidFill>
                <a:latin typeface="Times New Roman" panose="02020603050405020304" pitchFamily="18" charset="0"/>
                <a:cs typeface="Times New Roman" panose="02020603050405020304" pitchFamily="18" charset="0"/>
              </a:rPr>
              <a:t>Basic principles of toxicology</a:t>
            </a:r>
          </a:p>
          <a:p>
            <a:pPr marL="0" indent="0" algn="just">
              <a:buNone/>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goal of toxicity assessment is to identify adverse effects of a </a:t>
            </a:r>
            <a:r>
              <a:rPr lang="en-US" sz="2800" dirty="0" smtClean="0">
                <a:latin typeface="Times New Roman" panose="02020603050405020304" pitchFamily="18" charset="0"/>
                <a:cs typeface="Times New Roman" panose="02020603050405020304" pitchFamily="18" charset="0"/>
              </a:rPr>
              <a:t>substance</a:t>
            </a:r>
            <a:r>
              <a:rPr lang="en-US" sz="2800" dirty="0">
                <a:latin typeface="Times New Roman" panose="02020603050405020304" pitchFamily="18" charset="0"/>
                <a:cs typeface="Times New Roman" panose="02020603050405020304" pitchFamily="18" charset="0"/>
              </a:rPr>
              <a:t>. </a:t>
            </a:r>
            <a:r>
              <a:rPr lang="en-US" sz="2800" b="1" dirty="0">
                <a:solidFill>
                  <a:schemeClr val="accent3"/>
                </a:solidFill>
                <a:latin typeface="Times New Roman" panose="02020603050405020304" pitchFamily="18" charset="0"/>
                <a:cs typeface="Times New Roman" panose="02020603050405020304" pitchFamily="18" charset="0"/>
              </a:rPr>
              <a:t>Adverse effects depend on two main factors:</a:t>
            </a:r>
          </a:p>
          <a:p>
            <a:pPr marL="0" indent="0" algn="just">
              <a:buNone/>
            </a:pPr>
            <a:r>
              <a:rPr lang="en-US" sz="2800" b="1" dirty="0" err="1">
                <a:solidFill>
                  <a:schemeClr val="accent3"/>
                </a:solidFill>
                <a:latin typeface="Times New Roman" panose="02020603050405020304" pitchFamily="18" charset="0"/>
                <a:cs typeface="Times New Roman" panose="02020603050405020304" pitchFamily="18" charset="0"/>
              </a:rPr>
              <a:t>i</a:t>
            </a:r>
            <a:r>
              <a:rPr lang="en-US" sz="2800" b="1" dirty="0">
                <a:solidFill>
                  <a:schemeClr val="accent3"/>
                </a:solidFill>
                <a:latin typeface="Times New Roman" panose="02020603050405020304" pitchFamily="18" charset="0"/>
                <a:cs typeface="Times New Roman" panose="02020603050405020304" pitchFamily="18" charset="0"/>
              </a:rPr>
              <a:t>. routes of exposure (oral, inhalation, or dermal) and </a:t>
            </a:r>
          </a:p>
          <a:p>
            <a:pPr marL="0" indent="0" algn="just">
              <a:buNone/>
            </a:pPr>
            <a:r>
              <a:rPr lang="en-US" sz="2800" b="1" dirty="0">
                <a:solidFill>
                  <a:schemeClr val="accent3"/>
                </a:solidFill>
                <a:latin typeface="Times New Roman" panose="02020603050405020304" pitchFamily="18" charset="0"/>
                <a:cs typeface="Times New Roman" panose="02020603050405020304" pitchFamily="18" charset="0"/>
              </a:rPr>
              <a:t>ii. dose (duration and concentration of exposure).</a:t>
            </a:r>
            <a:r>
              <a:rPr lang="en-US" sz="2800" dirty="0">
                <a:latin typeface="Times New Roman" panose="02020603050405020304" pitchFamily="18" charset="0"/>
                <a:cs typeface="Times New Roman" panose="02020603050405020304" pitchFamily="18" charset="0"/>
              </a:rPr>
              <a:t> To explore </a:t>
            </a:r>
            <a:r>
              <a:rPr lang="en-US" sz="2800" dirty="0" smtClean="0">
                <a:latin typeface="Times New Roman" panose="02020603050405020304" pitchFamily="18" charset="0"/>
                <a:cs typeface="Times New Roman" panose="02020603050405020304" pitchFamily="18" charset="0"/>
              </a:rPr>
              <a:t>dose, substances </a:t>
            </a:r>
            <a:r>
              <a:rPr lang="en-US" sz="2800" dirty="0">
                <a:latin typeface="Times New Roman" panose="02020603050405020304" pitchFamily="18" charset="0"/>
                <a:cs typeface="Times New Roman" panose="02020603050405020304" pitchFamily="18" charset="0"/>
              </a:rPr>
              <a:t>are tested in both acute and chronic models. Generally, </a:t>
            </a:r>
            <a:r>
              <a:rPr lang="en-US" sz="2800" dirty="0" smtClean="0">
                <a:latin typeface="Times New Roman" panose="02020603050405020304" pitchFamily="18" charset="0"/>
                <a:cs typeface="Times New Roman" panose="02020603050405020304" pitchFamily="18" charset="0"/>
              </a:rPr>
              <a:t>different </a:t>
            </a:r>
            <a:r>
              <a:rPr lang="en-US" sz="2800" dirty="0">
                <a:latin typeface="Times New Roman" panose="02020603050405020304" pitchFamily="18" charset="0"/>
                <a:cs typeface="Times New Roman" panose="02020603050405020304" pitchFamily="18" charset="0"/>
              </a:rPr>
              <a:t>sets of experiments are conducted to determine whether a </a:t>
            </a:r>
            <a:r>
              <a:rPr lang="en-US" sz="2800" dirty="0" smtClean="0">
                <a:latin typeface="Times New Roman" panose="02020603050405020304" pitchFamily="18" charset="0"/>
                <a:cs typeface="Times New Roman" panose="02020603050405020304" pitchFamily="18" charset="0"/>
              </a:rPr>
              <a:t>substance </a:t>
            </a:r>
            <a:r>
              <a:rPr lang="en-US" sz="2800" dirty="0">
                <a:latin typeface="Times New Roman" panose="02020603050405020304" pitchFamily="18" charset="0"/>
                <a:cs typeface="Times New Roman" panose="02020603050405020304" pitchFamily="18" charset="0"/>
              </a:rPr>
              <a:t>causes cancer and to examine other forms of </a:t>
            </a:r>
            <a:r>
              <a:rPr lang="en-US" sz="2800" dirty="0" smtClean="0">
                <a:latin typeface="Times New Roman" panose="02020603050405020304" pitchFamily="18" charset="0"/>
                <a:cs typeface="Times New Roman" panose="02020603050405020304" pitchFamily="18" charset="0"/>
              </a:rPr>
              <a:t>toxicity.</a:t>
            </a:r>
          </a:p>
          <a:p>
            <a:pPr marL="0" indent="0" algn="just">
              <a:buNone/>
            </a:pPr>
            <a:r>
              <a:rPr lang="en-US" sz="3200" b="1" dirty="0" smtClean="0">
                <a:solidFill>
                  <a:srgbClr val="FF0000"/>
                </a:solidFill>
                <a:latin typeface="Times New Roman" panose="02020603050405020304" pitchFamily="18" charset="0"/>
                <a:cs typeface="Times New Roman" panose="02020603050405020304" pitchFamily="18" charset="0"/>
              </a:rPr>
              <a:t>Factors </a:t>
            </a:r>
            <a:r>
              <a:rPr lang="en-US" sz="3200" b="1" dirty="0">
                <a:solidFill>
                  <a:srgbClr val="FF0000"/>
                </a:solidFill>
                <a:latin typeface="Times New Roman" panose="02020603050405020304" pitchFamily="18" charset="0"/>
                <a:cs typeface="Times New Roman" panose="02020603050405020304" pitchFamily="18" charset="0"/>
              </a:rPr>
              <a:t>that influence chemical toxicity:</a:t>
            </a:r>
          </a:p>
          <a:p>
            <a:pPr algn="just"/>
            <a:r>
              <a:rPr lang="en-US" sz="2800" dirty="0">
                <a:latin typeface="Times New Roman" panose="02020603050405020304" pitchFamily="18" charset="0"/>
                <a:cs typeface="Times New Roman" panose="02020603050405020304" pitchFamily="18" charset="0"/>
              </a:rPr>
              <a:t>1. Route of </a:t>
            </a:r>
            <a:r>
              <a:rPr lang="en-US" sz="2800" dirty="0" smtClean="0">
                <a:latin typeface="Times New Roman" panose="02020603050405020304" pitchFamily="18" charset="0"/>
                <a:cs typeface="Times New Roman" panose="02020603050405020304" pitchFamily="18" charset="0"/>
              </a:rPr>
              <a:t>exposure: Ingestion</a:t>
            </a:r>
            <a:r>
              <a:rPr lang="en-US" sz="2800" dirty="0">
                <a:latin typeface="Times New Roman" panose="02020603050405020304" pitchFamily="18" charset="0"/>
                <a:cs typeface="Times New Roman" panose="02020603050405020304" pitchFamily="18" charset="0"/>
              </a:rPr>
              <a:t>, inhalation or skin absorption</a:t>
            </a:r>
          </a:p>
          <a:p>
            <a:pPr algn="just"/>
            <a:r>
              <a:rPr lang="en-US" sz="2800" dirty="0">
                <a:latin typeface="Times New Roman" panose="02020603050405020304" pitchFamily="18" charset="0"/>
                <a:cs typeface="Times New Roman" panose="02020603050405020304" pitchFamily="18" charset="0"/>
              </a:rPr>
              <a:t>2. </a:t>
            </a:r>
            <a:r>
              <a:rPr lang="en-US" sz="2800" dirty="0" smtClean="0">
                <a:latin typeface="Times New Roman" panose="02020603050405020304" pitchFamily="18" charset="0"/>
                <a:cs typeface="Times New Roman" panose="02020603050405020304" pitchFamily="18" charset="0"/>
              </a:rPr>
              <a:t>Dosage: </a:t>
            </a:r>
            <a:r>
              <a:rPr lang="en-US" sz="2800" dirty="0">
                <a:latin typeface="Times New Roman" panose="02020603050405020304" pitchFamily="18" charset="0"/>
                <a:cs typeface="Times New Roman" panose="02020603050405020304" pitchFamily="18" charset="0"/>
              </a:rPr>
              <a:t>Both large single exposures (acute) and continuous small </a:t>
            </a:r>
            <a:r>
              <a:rPr lang="en-US" sz="2800" dirty="0" smtClean="0">
                <a:latin typeface="Times New Roman" panose="02020603050405020304" pitchFamily="18" charset="0"/>
                <a:cs typeface="Times New Roman" panose="02020603050405020304" pitchFamily="18" charset="0"/>
              </a:rPr>
              <a:t>exposures </a:t>
            </a:r>
            <a:r>
              <a:rPr lang="en-US" sz="2800" dirty="0">
                <a:latin typeface="Times New Roman" panose="02020603050405020304" pitchFamily="18" charset="0"/>
                <a:cs typeface="Times New Roman" panose="02020603050405020304" pitchFamily="18" charset="0"/>
              </a:rPr>
              <a:t>(chronic) are studied.</a:t>
            </a:r>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11</a:t>
            </a:fld>
            <a:endParaRPr lang="en-US"/>
          </a:p>
        </p:txBody>
      </p:sp>
    </p:spTree>
    <p:extLst>
      <p:ext uri="{BB962C8B-B14F-4D97-AF65-F5344CB8AC3E}">
        <p14:creationId xmlns:p14="http://schemas.microsoft.com/office/powerpoint/2010/main" val="2467677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12821" y="156411"/>
            <a:ext cx="11706726" cy="6436894"/>
          </a:xfrm>
        </p:spPr>
        <p:txBody>
          <a:bodyPr>
            <a:normAutofit/>
          </a:bodyPr>
          <a:lstStyle/>
          <a:p>
            <a:r>
              <a:rPr lang="en-US" sz="2800" b="1" dirty="0">
                <a:latin typeface="Times New Roman" panose="02020603050405020304" pitchFamily="18" charset="0"/>
                <a:cs typeface="Times New Roman" panose="02020603050405020304" pitchFamily="18" charset="0"/>
              </a:rPr>
              <a:t>3. Other factors</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Species</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Age</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Sex</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Health</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Environment</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Individual characteristics</a:t>
            </a:r>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12</a:t>
            </a:fld>
            <a:endParaRPr lang="en-US"/>
          </a:p>
        </p:txBody>
      </p:sp>
    </p:spTree>
    <p:extLst>
      <p:ext uri="{BB962C8B-B14F-4D97-AF65-F5344CB8AC3E}">
        <p14:creationId xmlns:p14="http://schemas.microsoft.com/office/powerpoint/2010/main" val="190113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80474" y="120315"/>
            <a:ext cx="11778915" cy="6581273"/>
          </a:xfrm>
        </p:spPr>
        <p:txBody>
          <a:bodyPr>
            <a:normAutofit lnSpcReduction="10000"/>
          </a:bodyPr>
          <a:lstStyle/>
          <a:p>
            <a:r>
              <a:rPr lang="en-US" sz="3600" dirty="0" smtClean="0">
                <a:latin typeface="Times New Roman" panose="02020603050405020304" pitchFamily="18" charset="0"/>
                <a:cs typeface="Times New Roman" panose="02020603050405020304" pitchFamily="18" charset="0"/>
              </a:rPr>
              <a:t>Related definitions </a:t>
            </a:r>
          </a:p>
          <a:p>
            <a:r>
              <a:rPr lang="en-US" sz="3600" dirty="0" smtClean="0">
                <a:latin typeface="Times New Roman" panose="02020603050405020304" pitchFamily="18" charset="0"/>
                <a:cs typeface="Times New Roman" panose="02020603050405020304" pitchFamily="18" charset="0"/>
              </a:rPr>
              <a:t>1- </a:t>
            </a:r>
            <a:r>
              <a:rPr lang="en-US" sz="3600" b="1" dirty="0" smtClean="0">
                <a:solidFill>
                  <a:srgbClr val="FFFF00"/>
                </a:solidFill>
                <a:latin typeface="Times New Roman" panose="02020603050405020304" pitchFamily="18" charset="0"/>
                <a:cs typeface="Times New Roman" panose="02020603050405020304" pitchFamily="18" charset="0"/>
              </a:rPr>
              <a:t>Toxins</a:t>
            </a:r>
            <a:endParaRPr lang="en-US" sz="3600" b="1" dirty="0">
              <a:solidFill>
                <a:srgbClr val="FFFF00"/>
              </a:solidFill>
              <a:latin typeface="Times New Roman" panose="02020603050405020304" pitchFamily="18" charset="0"/>
              <a:cs typeface="Times New Roman" panose="02020603050405020304" pitchFamily="18" charset="0"/>
            </a:endParaRPr>
          </a:p>
          <a:p>
            <a:pPr algn="just"/>
            <a:r>
              <a:rPr lang="en-US" sz="3600" dirty="0" smtClean="0">
                <a:latin typeface="Times New Roman" panose="02020603050405020304" pitchFamily="18" charset="0"/>
                <a:cs typeface="Times New Roman" panose="02020603050405020304" pitchFamily="18" charset="0"/>
              </a:rPr>
              <a:t>Definition</a:t>
            </a:r>
            <a:r>
              <a:rPr lang="en-US" sz="3600" dirty="0">
                <a:latin typeface="Times New Roman" panose="02020603050405020304" pitchFamily="18" charset="0"/>
                <a:cs typeface="Times New Roman" panose="02020603050405020304" pitchFamily="18" charset="0"/>
              </a:rPr>
              <a:t>: Naturally occurring poisonous substances produced by living organisms, such as bacteria, plants, or </a:t>
            </a:r>
            <a:r>
              <a:rPr lang="en-US" sz="3600" dirty="0" smtClean="0">
                <a:latin typeface="Times New Roman" panose="02020603050405020304" pitchFamily="18" charset="0"/>
                <a:cs typeface="Times New Roman" panose="02020603050405020304" pitchFamily="18" charset="0"/>
              </a:rPr>
              <a:t>animals. Example</a:t>
            </a:r>
            <a:r>
              <a:rPr lang="en-US" sz="3600" dirty="0">
                <a:latin typeface="Times New Roman" panose="02020603050405020304" pitchFamily="18" charset="0"/>
                <a:cs typeface="Times New Roman" panose="02020603050405020304" pitchFamily="18" charset="0"/>
              </a:rPr>
              <a:t>: Botulinum toxin produced by Clostridium botulinum</a:t>
            </a:r>
            <a:r>
              <a:rPr lang="en-US" sz="3600" dirty="0" smtClean="0">
                <a:latin typeface="Times New Roman" panose="02020603050405020304" pitchFamily="18" charset="0"/>
                <a:cs typeface="Times New Roman" panose="02020603050405020304" pitchFamily="18" charset="0"/>
              </a:rPr>
              <a:t>.</a:t>
            </a:r>
          </a:p>
          <a:p>
            <a:pPr algn="just"/>
            <a:r>
              <a:rPr lang="en-US" sz="3600" b="1" dirty="0">
                <a:solidFill>
                  <a:srgbClr val="FFFF00"/>
                </a:solidFill>
                <a:latin typeface="Times New Roman" panose="02020603050405020304" pitchFamily="18" charset="0"/>
                <a:cs typeface="Times New Roman" panose="02020603050405020304" pitchFamily="18" charset="0"/>
              </a:rPr>
              <a:t>2. Poisons</a:t>
            </a:r>
          </a:p>
          <a:p>
            <a:pPr algn="just"/>
            <a:r>
              <a:rPr lang="en-US" sz="3600" dirty="0" smtClean="0">
                <a:latin typeface="Times New Roman" panose="02020603050405020304" pitchFamily="18" charset="0"/>
                <a:cs typeface="Times New Roman" panose="02020603050405020304" pitchFamily="18" charset="0"/>
              </a:rPr>
              <a:t>Definition</a:t>
            </a:r>
            <a:r>
              <a:rPr lang="en-US" sz="3600" dirty="0">
                <a:latin typeface="Times New Roman" panose="02020603050405020304" pitchFamily="18" charset="0"/>
                <a:cs typeface="Times New Roman" panose="02020603050405020304" pitchFamily="18" charset="0"/>
              </a:rPr>
              <a:t>: Any substance that can cause harm or death to living organisms when introduced in sufficient quantities, regardless of whether it is natural or synthetic.</a:t>
            </a:r>
          </a:p>
          <a:p>
            <a:pPr algn="just"/>
            <a:r>
              <a:rPr lang="en-US" sz="3600" dirty="0" smtClean="0">
                <a:latin typeface="Times New Roman" panose="02020603050405020304" pitchFamily="18" charset="0"/>
                <a:cs typeface="Times New Roman" panose="02020603050405020304" pitchFamily="18" charset="0"/>
              </a:rPr>
              <a:t>Example</a:t>
            </a:r>
            <a:r>
              <a:rPr lang="en-US" sz="3600" dirty="0">
                <a:latin typeface="Times New Roman" panose="02020603050405020304" pitchFamily="18" charset="0"/>
                <a:cs typeface="Times New Roman" panose="02020603050405020304" pitchFamily="18" charset="0"/>
              </a:rPr>
              <a:t>: Cyanide.</a:t>
            </a:r>
          </a:p>
          <a:p>
            <a:endParaRPr lang="en-US" sz="3600" dirty="0" smtClean="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13</a:t>
            </a:fld>
            <a:endParaRPr lang="en-US"/>
          </a:p>
        </p:txBody>
      </p:sp>
    </p:spTree>
    <p:extLst>
      <p:ext uri="{BB962C8B-B14F-4D97-AF65-F5344CB8AC3E}">
        <p14:creationId xmlns:p14="http://schemas.microsoft.com/office/powerpoint/2010/main" val="570368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2664" y="112735"/>
            <a:ext cx="11809900" cy="6444476"/>
          </a:xfrm>
        </p:spPr>
        <p:txBody>
          <a:bodyPr>
            <a:noAutofit/>
          </a:bodyPr>
          <a:lstStyle/>
          <a:p>
            <a:pPr algn="just"/>
            <a:r>
              <a:rPr lang="en-US" sz="2400" b="1" dirty="0">
                <a:solidFill>
                  <a:srgbClr val="FFFF00"/>
                </a:solidFill>
              </a:rPr>
              <a:t>3. </a:t>
            </a:r>
            <a:r>
              <a:rPr lang="en-US" sz="2800" b="1" dirty="0">
                <a:solidFill>
                  <a:srgbClr val="FFFF00"/>
                </a:solidFill>
                <a:latin typeface="Times New Roman" panose="02020603050405020304" pitchFamily="18" charset="0"/>
                <a:cs typeface="Times New Roman" panose="02020603050405020304" pitchFamily="18" charset="0"/>
              </a:rPr>
              <a:t>Venoms</a:t>
            </a:r>
          </a:p>
          <a:p>
            <a:pPr lvl="0" algn="just"/>
            <a:r>
              <a:rPr lang="en-US" sz="2800" b="1" dirty="0">
                <a:latin typeface="Times New Roman" panose="02020603050405020304" pitchFamily="18" charset="0"/>
                <a:cs typeface="Times New Roman" panose="02020603050405020304" pitchFamily="18" charset="0"/>
              </a:rPr>
              <a:t>Definition</a:t>
            </a:r>
            <a:r>
              <a:rPr lang="en-US" sz="2800" dirty="0">
                <a:latin typeface="Times New Roman" panose="02020603050405020304" pitchFamily="18" charset="0"/>
                <a:cs typeface="Times New Roman" panose="02020603050405020304" pitchFamily="18" charset="0"/>
              </a:rPr>
              <a:t>: Toxic substances secreted by certain animals, such as snakes, spiders, or bees, and delivered into another organism through bites, stings, or specialized </a:t>
            </a:r>
            <a:r>
              <a:rPr lang="en-US" sz="2800" dirty="0" smtClean="0">
                <a:latin typeface="Times New Roman" panose="02020603050405020304" pitchFamily="18" charset="0"/>
                <a:cs typeface="Times New Roman" panose="02020603050405020304" pitchFamily="18" charset="0"/>
              </a:rPr>
              <a:t>structures. </a:t>
            </a:r>
            <a:r>
              <a:rPr lang="en-US" sz="2800" b="1" dirty="0" smtClean="0">
                <a:latin typeface="Times New Roman" panose="02020603050405020304" pitchFamily="18" charset="0"/>
                <a:cs typeface="Times New Roman" panose="02020603050405020304" pitchFamily="18" charset="0"/>
              </a:rPr>
              <a:t>Example</a:t>
            </a:r>
            <a:r>
              <a:rPr lang="en-US" sz="2800" dirty="0">
                <a:latin typeface="Times New Roman" panose="02020603050405020304" pitchFamily="18" charset="0"/>
                <a:cs typeface="Times New Roman" panose="02020603050405020304" pitchFamily="18" charset="0"/>
              </a:rPr>
              <a:t>: Cobra venom</a:t>
            </a:r>
            <a:r>
              <a:rPr lang="en-US" sz="2800" dirty="0" smtClean="0">
                <a:latin typeface="Times New Roman" panose="02020603050405020304" pitchFamily="18" charset="0"/>
                <a:cs typeface="Times New Roman" panose="02020603050405020304" pitchFamily="18" charset="0"/>
              </a:rPr>
              <a:t>.</a:t>
            </a:r>
          </a:p>
          <a:p>
            <a:pPr algn="just"/>
            <a:r>
              <a:rPr lang="en-US" sz="2800" b="1" dirty="0" smtClean="0">
                <a:solidFill>
                  <a:srgbClr val="FFFF00"/>
                </a:solidFill>
                <a:latin typeface="Times New Roman" panose="02020603050405020304" pitchFamily="18" charset="0"/>
                <a:cs typeface="Times New Roman" panose="02020603050405020304" pitchFamily="18" charset="0"/>
              </a:rPr>
              <a:t>4. </a:t>
            </a:r>
            <a:r>
              <a:rPr lang="en-US" sz="2800" b="1" dirty="0">
                <a:solidFill>
                  <a:srgbClr val="FFFF00"/>
                </a:solidFill>
                <a:latin typeface="Times New Roman" panose="02020603050405020304" pitchFamily="18" charset="0"/>
                <a:cs typeface="Times New Roman" panose="02020603050405020304" pitchFamily="18" charset="0"/>
              </a:rPr>
              <a:t>Toxicity</a:t>
            </a:r>
          </a:p>
          <a:p>
            <a:pPr lvl="0" algn="just"/>
            <a:r>
              <a:rPr lang="en-US" sz="2800" b="1" dirty="0">
                <a:latin typeface="Times New Roman" panose="02020603050405020304" pitchFamily="18" charset="0"/>
                <a:cs typeface="Times New Roman" panose="02020603050405020304" pitchFamily="18" charset="0"/>
              </a:rPr>
              <a:t>Definition</a:t>
            </a:r>
            <a:r>
              <a:rPr lang="en-US" sz="2800" dirty="0">
                <a:latin typeface="Times New Roman" panose="02020603050405020304" pitchFamily="18" charset="0"/>
                <a:cs typeface="Times New Roman" panose="02020603050405020304" pitchFamily="18" charset="0"/>
              </a:rPr>
              <a:t>: The degree to which a substance can harm living organisms, often measured in terms of dose-response relationships.</a:t>
            </a:r>
          </a:p>
          <a:p>
            <a:pPr algn="just"/>
            <a:r>
              <a:rPr lang="en-US" sz="2800" b="1" dirty="0">
                <a:latin typeface="Times New Roman" panose="02020603050405020304" pitchFamily="18" charset="0"/>
                <a:cs typeface="Times New Roman" panose="02020603050405020304" pitchFamily="18" charset="0"/>
              </a:rPr>
              <a:t>Example</a:t>
            </a:r>
            <a:r>
              <a:rPr lang="en-US" sz="2800" dirty="0">
                <a:latin typeface="Times New Roman" panose="02020603050405020304" pitchFamily="18" charset="0"/>
                <a:cs typeface="Times New Roman" panose="02020603050405020304" pitchFamily="18" charset="0"/>
              </a:rPr>
              <a:t>: LD50 (lethal dose for 50% of a population) is used to quantify toxicity</a:t>
            </a:r>
            <a:r>
              <a:rPr lang="en-US" sz="2800" dirty="0" smtClean="0">
                <a:latin typeface="Times New Roman" panose="02020603050405020304" pitchFamily="18" charset="0"/>
                <a:cs typeface="Times New Roman" panose="02020603050405020304" pitchFamily="18" charset="0"/>
              </a:rPr>
              <a:t>.</a:t>
            </a:r>
          </a:p>
          <a:p>
            <a:pPr algn="just"/>
            <a:r>
              <a:rPr lang="en-US" sz="2800" b="1" dirty="0">
                <a:solidFill>
                  <a:srgbClr val="FFFF00"/>
                </a:solidFill>
                <a:latin typeface="Times New Roman" panose="02020603050405020304" pitchFamily="18" charset="0"/>
                <a:cs typeface="Times New Roman" panose="02020603050405020304" pitchFamily="18" charset="0"/>
              </a:rPr>
              <a:t>5. Toxicant</a:t>
            </a:r>
          </a:p>
          <a:p>
            <a:pPr lvl="0" algn="just"/>
            <a:r>
              <a:rPr lang="en-US" sz="2800" b="1" dirty="0">
                <a:latin typeface="Times New Roman" panose="02020603050405020304" pitchFamily="18" charset="0"/>
                <a:cs typeface="Times New Roman" panose="02020603050405020304" pitchFamily="18" charset="0"/>
              </a:rPr>
              <a:t>Definition</a:t>
            </a:r>
            <a:r>
              <a:rPr lang="en-US" sz="2800" dirty="0">
                <a:latin typeface="Times New Roman" panose="02020603050405020304" pitchFamily="18" charset="0"/>
                <a:cs typeface="Times New Roman" panose="02020603050405020304" pitchFamily="18" charset="0"/>
              </a:rPr>
              <a:t>: Any toxic substance that is man-made or introduced into the environment, as opposed to naturally occurring </a:t>
            </a:r>
            <a:r>
              <a:rPr lang="en-US" sz="2800" dirty="0" smtClean="0">
                <a:latin typeface="Times New Roman" panose="02020603050405020304" pitchFamily="18" charset="0"/>
                <a:cs typeface="Times New Roman" panose="02020603050405020304" pitchFamily="18" charset="0"/>
              </a:rPr>
              <a:t>toxins. </a:t>
            </a:r>
            <a:r>
              <a:rPr lang="en-US" sz="2800" b="1" dirty="0" smtClean="0">
                <a:latin typeface="Times New Roman" panose="02020603050405020304" pitchFamily="18" charset="0"/>
                <a:cs typeface="Times New Roman" panose="02020603050405020304" pitchFamily="18" charset="0"/>
              </a:rPr>
              <a:t>Example</a:t>
            </a:r>
            <a:r>
              <a:rPr lang="en-US" sz="2800" dirty="0">
                <a:latin typeface="Times New Roman" panose="02020603050405020304" pitchFamily="18" charset="0"/>
                <a:cs typeface="Times New Roman" panose="02020603050405020304" pitchFamily="18" charset="0"/>
              </a:rPr>
              <a:t>: Pesticides like DDT.</a:t>
            </a:r>
            <a:endParaRPr lang="en-US" sz="2800" dirty="0">
              <a:latin typeface="Times New Roman" panose="02020603050405020304" pitchFamily="18" charset="0"/>
              <a:cs typeface="Times New Roman" panose="02020603050405020304" pitchFamily="18" charset="0"/>
            </a:endParaRPr>
          </a:p>
        </p:txBody>
      </p:sp>
      <p:sp>
        <p:nvSpPr>
          <p:cNvPr id="4" name="عنصر نائب للتذييل 3"/>
          <p:cNvSpPr>
            <a:spLocks noGrp="1"/>
          </p:cNvSpPr>
          <p:nvPr>
            <p:ph type="ftr" sz="quarter" idx="11"/>
          </p:nvPr>
        </p:nvSpPr>
        <p:spPr/>
        <p:txBody>
          <a:bodyPr/>
          <a:lstStyle/>
          <a:p>
            <a:r>
              <a:rPr lang="en-US" dirty="0" smtClean="0"/>
              <a:t>Dr. Najwan A. Mohammed</a:t>
            </a:r>
            <a:endParaRPr lang="en-US" dirty="0"/>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14</a:t>
            </a:fld>
            <a:endParaRPr lang="en-US"/>
          </a:p>
        </p:txBody>
      </p:sp>
    </p:spTree>
    <p:extLst>
      <p:ext uri="{BB962C8B-B14F-4D97-AF65-F5344CB8AC3E}">
        <p14:creationId xmlns:p14="http://schemas.microsoft.com/office/powerpoint/2010/main" val="1325354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7682" y="137786"/>
            <a:ext cx="11937304" cy="6576165"/>
          </a:xfrm>
        </p:spPr>
        <p:txBody>
          <a:bodyPr>
            <a:noAutofit/>
          </a:bodyPr>
          <a:lstStyle/>
          <a:p>
            <a:pPr algn="just"/>
            <a:r>
              <a:rPr lang="en-US" sz="2800" b="1" dirty="0">
                <a:solidFill>
                  <a:srgbClr val="FFFF00"/>
                </a:solidFill>
                <a:latin typeface="Times New Roman" panose="02020603050405020304" pitchFamily="18" charset="0"/>
                <a:cs typeface="Times New Roman" panose="02020603050405020304" pitchFamily="18" charset="0"/>
              </a:rPr>
              <a:t>6. Xenobiotic</a:t>
            </a:r>
            <a:endParaRPr lang="en-US" sz="2800" dirty="0">
              <a:solidFill>
                <a:srgbClr val="FFFF00"/>
              </a:solidFill>
              <a:latin typeface="Times New Roman" panose="02020603050405020304" pitchFamily="18" charset="0"/>
              <a:cs typeface="Times New Roman" panose="02020603050405020304" pitchFamily="18" charset="0"/>
            </a:endParaRPr>
          </a:p>
          <a:p>
            <a:pPr lvl="0" algn="just"/>
            <a:r>
              <a:rPr lang="en-US" sz="2800" b="1" dirty="0">
                <a:latin typeface="Times New Roman" panose="02020603050405020304" pitchFamily="18" charset="0"/>
                <a:cs typeface="Times New Roman" panose="02020603050405020304" pitchFamily="18" charset="0"/>
              </a:rPr>
              <a:t>Definition</a:t>
            </a:r>
            <a:r>
              <a:rPr lang="en-US" sz="2800" dirty="0">
                <a:latin typeface="Times New Roman" panose="02020603050405020304" pitchFamily="18" charset="0"/>
                <a:cs typeface="Times New Roman" panose="02020603050405020304" pitchFamily="18" charset="0"/>
              </a:rPr>
              <a:t>: A chemical compound that is foreign to a living organism or its natural environment, often referring to drugs, pollutants, or synthetic chemicals.</a:t>
            </a:r>
          </a:p>
          <a:p>
            <a:pPr lvl="0" algn="just"/>
            <a:r>
              <a:rPr lang="en-US" sz="2800" b="1" dirty="0">
                <a:latin typeface="Times New Roman" panose="02020603050405020304" pitchFamily="18" charset="0"/>
                <a:cs typeface="Times New Roman" panose="02020603050405020304" pitchFamily="18" charset="0"/>
              </a:rPr>
              <a:t>Example</a:t>
            </a:r>
            <a:r>
              <a:rPr lang="en-US" sz="2800" dirty="0">
                <a:latin typeface="Times New Roman" panose="02020603050405020304" pitchFamily="18" charset="0"/>
                <a:cs typeface="Times New Roman" panose="02020603050405020304" pitchFamily="18" charset="0"/>
              </a:rPr>
              <a:t>: Pharmaceuticals like ibuprofen or environmental pollutants like PCBs</a:t>
            </a:r>
            <a:r>
              <a:rPr lang="en-US" sz="2800" dirty="0" smtClean="0">
                <a:latin typeface="Times New Roman" panose="02020603050405020304" pitchFamily="18" charset="0"/>
                <a:cs typeface="Times New Roman" panose="02020603050405020304" pitchFamily="18" charset="0"/>
              </a:rPr>
              <a:t>.</a:t>
            </a:r>
          </a:p>
          <a:p>
            <a:pPr algn="just"/>
            <a:r>
              <a:rPr lang="en-US" sz="2800" b="1" dirty="0">
                <a:solidFill>
                  <a:srgbClr val="FFFF00"/>
                </a:solidFill>
                <a:latin typeface="Times New Roman" panose="02020603050405020304" pitchFamily="18" charset="0"/>
                <a:cs typeface="Times New Roman" panose="02020603050405020304" pitchFamily="18" charset="0"/>
              </a:rPr>
              <a:t>7. Antidotes</a:t>
            </a:r>
            <a:endParaRPr lang="en-US" sz="2800" dirty="0">
              <a:solidFill>
                <a:srgbClr val="FFFF00"/>
              </a:solidFill>
              <a:latin typeface="Times New Roman" panose="02020603050405020304" pitchFamily="18" charset="0"/>
              <a:cs typeface="Times New Roman" panose="02020603050405020304" pitchFamily="18" charset="0"/>
            </a:endParaRPr>
          </a:p>
          <a:p>
            <a:pPr lvl="0" algn="just"/>
            <a:r>
              <a:rPr lang="en-US" sz="2800" b="1" dirty="0">
                <a:latin typeface="Times New Roman" panose="02020603050405020304" pitchFamily="18" charset="0"/>
                <a:cs typeface="Times New Roman" panose="02020603050405020304" pitchFamily="18" charset="0"/>
              </a:rPr>
              <a:t>Definition</a:t>
            </a:r>
            <a:r>
              <a:rPr lang="en-US" sz="2800" dirty="0">
                <a:latin typeface="Times New Roman" panose="02020603050405020304" pitchFamily="18" charset="0"/>
                <a:cs typeface="Times New Roman" panose="02020603050405020304" pitchFamily="18" charset="0"/>
              </a:rPr>
              <a:t>: Substances that counteract or neutralize the harmful effects of toxins, poisons, or </a:t>
            </a:r>
            <a:r>
              <a:rPr lang="en-US" sz="2800" dirty="0" smtClean="0">
                <a:latin typeface="Times New Roman" panose="02020603050405020304" pitchFamily="18" charset="0"/>
                <a:cs typeface="Times New Roman" panose="02020603050405020304" pitchFamily="18" charset="0"/>
              </a:rPr>
              <a:t>toxicants. </a:t>
            </a:r>
            <a:r>
              <a:rPr lang="en-US" sz="2800" b="1" dirty="0" smtClean="0">
                <a:latin typeface="Times New Roman" panose="02020603050405020304" pitchFamily="18" charset="0"/>
                <a:cs typeface="Times New Roman" panose="02020603050405020304" pitchFamily="18" charset="0"/>
              </a:rPr>
              <a:t>Example</a:t>
            </a:r>
            <a:r>
              <a:rPr lang="en-US" sz="2800" dirty="0">
                <a:latin typeface="Times New Roman" panose="02020603050405020304" pitchFamily="18" charset="0"/>
                <a:cs typeface="Times New Roman" panose="02020603050405020304" pitchFamily="18" charset="0"/>
              </a:rPr>
              <a:t>: Naloxone is an antidote for opioid overdose.</a:t>
            </a:r>
          </a:p>
          <a:p>
            <a:pPr algn="just"/>
            <a:r>
              <a:rPr lang="en-US" sz="2800" b="1" dirty="0">
                <a:solidFill>
                  <a:srgbClr val="FFFF00"/>
                </a:solidFill>
                <a:latin typeface="Times New Roman" panose="02020603050405020304" pitchFamily="18" charset="0"/>
                <a:cs typeface="Times New Roman" panose="02020603050405020304" pitchFamily="18" charset="0"/>
              </a:rPr>
              <a:t>8. Toxoids</a:t>
            </a:r>
            <a:endParaRPr lang="en-US" sz="2800" dirty="0">
              <a:solidFill>
                <a:srgbClr val="FFFF00"/>
              </a:solidFill>
              <a:latin typeface="Times New Roman" panose="02020603050405020304" pitchFamily="18" charset="0"/>
              <a:cs typeface="Times New Roman" panose="02020603050405020304" pitchFamily="18" charset="0"/>
            </a:endParaRPr>
          </a:p>
          <a:p>
            <a:pPr lvl="0" algn="just"/>
            <a:r>
              <a:rPr lang="en-US" sz="2800" b="1" dirty="0">
                <a:latin typeface="Times New Roman" panose="02020603050405020304" pitchFamily="18" charset="0"/>
                <a:cs typeface="Times New Roman" panose="02020603050405020304" pitchFamily="18" charset="0"/>
              </a:rPr>
              <a:t>Definition</a:t>
            </a:r>
            <a:r>
              <a:rPr lang="en-US" sz="2800" dirty="0">
                <a:latin typeface="Times New Roman" panose="02020603050405020304" pitchFamily="18" charset="0"/>
                <a:cs typeface="Times New Roman" panose="02020603050405020304" pitchFamily="18" charset="0"/>
              </a:rPr>
              <a:t>: Inactivated toxins that have lost their harmful properties but still trigger an immune response, often used in vaccines.</a:t>
            </a:r>
          </a:p>
          <a:p>
            <a:pPr algn="just"/>
            <a:r>
              <a:rPr lang="en-US" sz="2800" b="1" dirty="0">
                <a:latin typeface="Times New Roman" panose="02020603050405020304" pitchFamily="18" charset="0"/>
                <a:cs typeface="Times New Roman" panose="02020603050405020304" pitchFamily="18" charset="0"/>
              </a:rPr>
              <a:t>Example</a:t>
            </a:r>
            <a:r>
              <a:rPr lang="en-US" sz="2800" dirty="0">
                <a:latin typeface="Times New Roman" panose="02020603050405020304" pitchFamily="18" charset="0"/>
                <a:cs typeface="Times New Roman" panose="02020603050405020304" pitchFamily="18" charset="0"/>
              </a:rPr>
              <a:t>: Tetanus toxoid used in the tetanus vaccine.</a:t>
            </a:r>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15</a:t>
            </a:fld>
            <a:endParaRPr lang="en-US"/>
          </a:p>
        </p:txBody>
      </p:sp>
    </p:spTree>
    <p:extLst>
      <p:ext uri="{BB962C8B-B14F-4D97-AF65-F5344CB8AC3E}">
        <p14:creationId xmlns:p14="http://schemas.microsoft.com/office/powerpoint/2010/main" val="745271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4380" y="295728"/>
            <a:ext cx="11766884" cy="5952671"/>
          </a:xfrm>
        </p:spPr>
        <p:txBody>
          <a:bodyPr/>
          <a:lstStyle/>
          <a:p>
            <a:r>
              <a:rPr lang="en-US" sz="2400" b="1" dirty="0">
                <a:solidFill>
                  <a:srgbClr val="FFFF00"/>
                </a:solidFill>
                <a:latin typeface="Times New Roman" panose="02020603050405020304" pitchFamily="18" charset="0"/>
                <a:cs typeface="Times New Roman" panose="02020603050405020304" pitchFamily="18" charset="0"/>
              </a:rPr>
              <a:t>9. </a:t>
            </a:r>
            <a:r>
              <a:rPr lang="en-US" sz="2400" b="1" dirty="0" err="1">
                <a:solidFill>
                  <a:srgbClr val="FFFF00"/>
                </a:solidFill>
                <a:latin typeface="Times New Roman" panose="02020603050405020304" pitchFamily="18" charset="0"/>
                <a:cs typeface="Times New Roman" panose="02020603050405020304" pitchFamily="18" charset="0"/>
              </a:rPr>
              <a:t>Toxigenicity</a:t>
            </a:r>
            <a:endParaRPr lang="en-US" sz="2400" dirty="0">
              <a:solidFill>
                <a:srgbClr val="FFFF00"/>
              </a:solidFill>
              <a:latin typeface="Times New Roman" panose="02020603050405020304" pitchFamily="18" charset="0"/>
              <a:cs typeface="Times New Roman" panose="02020603050405020304" pitchFamily="18" charset="0"/>
            </a:endParaRPr>
          </a:p>
          <a:p>
            <a:pPr lvl="0"/>
            <a:r>
              <a:rPr lang="en-US" sz="2400" b="1" dirty="0">
                <a:latin typeface="Times New Roman" panose="02020603050405020304" pitchFamily="18" charset="0"/>
                <a:cs typeface="Times New Roman" panose="02020603050405020304" pitchFamily="18" charset="0"/>
              </a:rPr>
              <a:t>Definition</a:t>
            </a:r>
            <a:r>
              <a:rPr lang="en-US" sz="2400" dirty="0">
                <a:latin typeface="Times New Roman" panose="02020603050405020304" pitchFamily="18" charset="0"/>
                <a:cs typeface="Times New Roman" panose="02020603050405020304" pitchFamily="18" charset="0"/>
              </a:rPr>
              <a:t>: The ability of a microorganism or organism to produce toxins that cause disease.</a:t>
            </a:r>
          </a:p>
          <a:p>
            <a:r>
              <a:rPr lang="en-US" sz="2400" b="1" dirty="0">
                <a:latin typeface="Times New Roman" panose="02020603050405020304" pitchFamily="18" charset="0"/>
                <a:cs typeface="Times New Roman" panose="02020603050405020304" pitchFamily="18" charset="0"/>
              </a:rPr>
              <a:t>Example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Vibrio </a:t>
            </a:r>
            <a:r>
              <a:rPr lang="en-US" sz="2400" i="1" dirty="0" err="1">
                <a:latin typeface="Times New Roman" panose="02020603050405020304" pitchFamily="18" charset="0"/>
                <a:cs typeface="Times New Roman" panose="02020603050405020304" pitchFamily="18" charset="0"/>
              </a:rPr>
              <a:t>cholerae</a:t>
            </a:r>
            <a:r>
              <a:rPr lang="en-US" sz="2400" dirty="0">
                <a:latin typeface="Times New Roman" panose="02020603050405020304" pitchFamily="18" charset="0"/>
                <a:cs typeface="Times New Roman" panose="02020603050405020304" pitchFamily="18" charset="0"/>
              </a:rPr>
              <a:t> has high </a:t>
            </a:r>
            <a:r>
              <a:rPr lang="en-US" sz="2400" dirty="0" err="1">
                <a:latin typeface="Times New Roman" panose="02020603050405020304" pitchFamily="18" charset="0"/>
                <a:cs typeface="Times New Roman" panose="02020603050405020304" pitchFamily="18" charset="0"/>
              </a:rPr>
              <a:t>toxigenicity</a:t>
            </a:r>
            <a:r>
              <a:rPr lang="en-US" sz="2400" dirty="0">
                <a:latin typeface="Times New Roman" panose="02020603050405020304" pitchFamily="18" charset="0"/>
                <a:cs typeface="Times New Roman" panose="02020603050405020304" pitchFamily="18" charset="0"/>
              </a:rPr>
              <a:t> due to cholera toxin production</a:t>
            </a:r>
            <a:r>
              <a:rPr lang="en-US" dirty="0"/>
              <a:t>.</a:t>
            </a:r>
            <a:endParaRPr lang="en-US" dirty="0"/>
          </a:p>
        </p:txBody>
      </p:sp>
      <p:sp>
        <p:nvSpPr>
          <p:cNvPr id="4" name="عنصر نائب للتذييل 3"/>
          <p:cNvSpPr>
            <a:spLocks noGrp="1"/>
          </p:cNvSpPr>
          <p:nvPr>
            <p:ph type="ftr" sz="quarter" idx="11"/>
          </p:nvPr>
        </p:nvSpPr>
        <p:spPr/>
        <p:txBody>
          <a:bodyPr/>
          <a:lstStyle/>
          <a:p>
            <a:r>
              <a:rPr lang="en-US" smtClean="0"/>
              <a:t>Dr. Najwan A. Mohammed</a:t>
            </a:r>
            <a:endParaRPr lang="en-US"/>
          </a:p>
        </p:txBody>
      </p:sp>
      <p:sp>
        <p:nvSpPr>
          <p:cNvPr id="5" name="عنصر نائب لرقم الشريحة 4"/>
          <p:cNvSpPr>
            <a:spLocks noGrp="1"/>
          </p:cNvSpPr>
          <p:nvPr>
            <p:ph type="sldNum" sz="quarter" idx="12"/>
          </p:nvPr>
        </p:nvSpPr>
        <p:spPr/>
        <p:txBody>
          <a:bodyPr/>
          <a:lstStyle/>
          <a:p>
            <a:fld id="{A1A21E08-4150-42B6-AE1C-42BFD17639C4}" type="slidenum">
              <a:rPr lang="en-US" smtClean="0"/>
              <a:t>16</a:t>
            </a:fld>
            <a:endParaRPr lang="en-US"/>
          </a:p>
        </p:txBody>
      </p:sp>
    </p:spTree>
    <p:extLst>
      <p:ext uri="{BB962C8B-B14F-4D97-AF65-F5344CB8AC3E}">
        <p14:creationId xmlns:p14="http://schemas.microsoft.com/office/powerpoint/2010/main" val="19367792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163</TotalTime>
  <Words>1342</Words>
  <Application>Microsoft Office PowerPoint</Application>
  <PresentationFormat>شاشة عريضة</PresentationFormat>
  <Paragraphs>115</Paragraphs>
  <Slides>16</Slides>
  <Notes>3</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16</vt:i4>
      </vt:variant>
    </vt:vector>
  </HeadingPairs>
  <TitlesOfParts>
    <vt:vector size="22" baseType="lpstr">
      <vt:lpstr>Arial</vt:lpstr>
      <vt:lpstr>Calibri</vt:lpstr>
      <vt:lpstr>Century Gothic</vt:lpstr>
      <vt:lpstr>Times New Roman</vt:lpstr>
      <vt:lpstr>Wingdings 3</vt:lpstr>
      <vt:lpstr>أيون</vt:lpstr>
      <vt:lpstr>Toxicology  lecture 1 </vt:lpstr>
      <vt:lpstr>عرض تقديمي في PowerPoint</vt:lpstr>
      <vt:lpstr>Introduction to Toxicology: Definition, History  Definition of Toxicology Toxicology: is the branch of science concerned with the study of the harmful effects of substances (chemical, physical, or biological) on living organisms. It focuses on identifying, understanding, and preventing the damage caused by these agents to biological systems, including humans, animals, and ecosystems.  Key principles include: Toxicants: Human-made harmful substances (e.g., pesticides, industrial chemicals). Toxins: Naturally occurring harmful substances (e.g., venom from snakes, bacterial toxins). Dose-Response Relationship: The foundational idea that the severity of harm depends on the amount (dose) of exposure.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Toxicology  lecture 1 </dc:title>
  <dc:creator>Dr. Najwan</dc:creator>
  <cp:lastModifiedBy>Dr. Najwan</cp:lastModifiedBy>
  <cp:revision>12</cp:revision>
  <dcterms:created xsi:type="dcterms:W3CDTF">2025-01-19T19:51:56Z</dcterms:created>
  <dcterms:modified xsi:type="dcterms:W3CDTF">2025-01-20T09:42:24Z</dcterms:modified>
</cp:coreProperties>
</file>