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47"/>
            <a:ext cx="9143999" cy="102615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1357" y="0"/>
            <a:ext cx="4742641" cy="599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090762" cy="101993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-881" y="52959"/>
            <a:ext cx="9145643" cy="9008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2532" y="916686"/>
            <a:ext cx="7218934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hlink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11" Type="http://schemas.openxmlformats.org/officeDocument/2006/relationships/image" Target="../media/image5.png" /><Relationship Id="rId5" Type="http://schemas.openxmlformats.org/officeDocument/2006/relationships/slideLayout" Target="../slideLayouts/slideLayout5.xml" /><Relationship Id="rId10" Type="http://schemas.openxmlformats.org/officeDocument/2006/relationships/image" Target="../media/image4.png" /><Relationship Id="rId4" Type="http://schemas.openxmlformats.org/officeDocument/2006/relationships/slideLayout" Target="../slideLayouts/slideLayout4.xml" /><Relationship Id="rId9" Type="http://schemas.openxmlformats.org/officeDocument/2006/relationships/image" Target="../media/image3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247"/>
            <a:ext cx="9143999" cy="102615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01357" y="0"/>
            <a:ext cx="4742641" cy="599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090762" cy="101993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-881" y="52959"/>
            <a:ext cx="9145643" cy="9008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003" y="11938"/>
            <a:ext cx="8987993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7332" y="1239139"/>
            <a:ext cx="8749334" cy="4049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94521" y="6555816"/>
            <a:ext cx="2317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45C75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18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17.png" /><Relationship Id="rId4" Type="http://schemas.openxmlformats.org/officeDocument/2006/relationships/image" Target="../media/image3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19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17.png" /><Relationship Id="rId4" Type="http://schemas.openxmlformats.org/officeDocument/2006/relationships/image" Target="../media/image3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0.png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23.jp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 /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 /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8.jp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 /><Relationship Id="rId3" Type="http://schemas.openxmlformats.org/officeDocument/2006/relationships/image" Target="../media/image2.png" /><Relationship Id="rId7" Type="http://schemas.openxmlformats.org/officeDocument/2006/relationships/image" Target="../media/image31.jpg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 /><Relationship Id="rId3" Type="http://schemas.openxmlformats.org/officeDocument/2006/relationships/image" Target="../media/image34.jpg" /><Relationship Id="rId7" Type="http://schemas.openxmlformats.org/officeDocument/2006/relationships/image" Target="../media/image38.jpg" /><Relationship Id="rId2" Type="http://schemas.openxmlformats.org/officeDocument/2006/relationships/image" Target="../media/image33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7.png" /><Relationship Id="rId5" Type="http://schemas.openxmlformats.org/officeDocument/2006/relationships/image" Target="../media/image36.jpg" /><Relationship Id="rId4" Type="http://schemas.openxmlformats.org/officeDocument/2006/relationships/image" Target="../media/image35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41.jpg" /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8296" y="3070351"/>
            <a:ext cx="6944359" cy="1674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5400" dirty="0">
                <a:solidFill>
                  <a:schemeClr val="bg1"/>
                </a:solidFill>
                <a:latin typeface="Britannic Bold" pitchFamily="34" charset="0"/>
                <a:cs typeface="Calibri"/>
              </a:rPr>
              <a:t>Particle wave properties</a:t>
            </a:r>
            <a:endParaRPr sz="5400" dirty="0">
              <a:solidFill>
                <a:schemeClr val="bg1"/>
              </a:solidFill>
              <a:latin typeface="Britannic Bold" pitchFamily="34" charset="0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72245" y="6555816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D1EAED"/>
                </a:solidFill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100"/>
            <a:ext cx="9144000" cy="1083945"/>
          </a:xfrm>
          <a:custGeom>
            <a:avLst/>
            <a:gdLst/>
            <a:ahLst/>
            <a:cxnLst/>
            <a:rect l="l" t="t" r="r" b="b"/>
            <a:pathLst>
              <a:path w="9144000" h="1083945">
                <a:moveTo>
                  <a:pt x="9144000" y="0"/>
                </a:moveTo>
                <a:lnTo>
                  <a:pt x="0" y="0"/>
                </a:lnTo>
                <a:lnTo>
                  <a:pt x="0" y="1083564"/>
                </a:lnTo>
                <a:lnTo>
                  <a:pt x="9144000" y="108356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54223" y="12903"/>
            <a:ext cx="30365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Microsoft Sans Serif"/>
                <a:cs typeface="Microsoft Sans Serif"/>
              </a:rPr>
              <a:t>A</a:t>
            </a:r>
            <a:r>
              <a:rPr sz="3200" b="0" spc="-180" dirty="0">
                <a:latin typeface="Microsoft Sans Serif"/>
                <a:cs typeface="Microsoft Sans Serif"/>
              </a:rPr>
              <a:t> </a:t>
            </a:r>
            <a:r>
              <a:rPr sz="3200" b="0" spc="-25" dirty="0">
                <a:latin typeface="Microsoft Sans Serif"/>
                <a:cs typeface="Microsoft Sans Serif"/>
              </a:rPr>
              <a:t>“Wave</a:t>
            </a:r>
            <a:r>
              <a:rPr sz="3200" b="0" spc="-30" dirty="0">
                <a:latin typeface="Microsoft Sans Serif"/>
                <a:cs typeface="Microsoft Sans Serif"/>
              </a:rPr>
              <a:t> </a:t>
            </a:r>
            <a:r>
              <a:rPr sz="3200" b="0" dirty="0">
                <a:latin typeface="Microsoft Sans Serif"/>
                <a:cs typeface="Microsoft Sans Serif"/>
              </a:rPr>
              <a:t>Packet”</a:t>
            </a:r>
            <a:endParaRPr sz="32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571244"/>
            <a:ext cx="6629400" cy="31241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34846" y="5264302"/>
            <a:ext cx="68643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333CC"/>
                </a:solidFill>
                <a:latin typeface="Microsoft Sans Serif"/>
                <a:cs typeface="Microsoft Sans Serif"/>
              </a:rPr>
              <a:t>How</a:t>
            </a:r>
            <a:r>
              <a:rPr sz="3200" spc="10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3333CC"/>
                </a:solidFill>
                <a:latin typeface="Microsoft Sans Serif"/>
                <a:cs typeface="Microsoft Sans Serif"/>
              </a:rPr>
              <a:t>do</a:t>
            </a:r>
            <a:r>
              <a:rPr sz="3200" spc="2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3333CC"/>
                </a:solidFill>
                <a:latin typeface="Microsoft Sans Serif"/>
                <a:cs typeface="Microsoft Sans Serif"/>
              </a:rPr>
              <a:t>you</a:t>
            </a:r>
            <a:r>
              <a:rPr sz="3200" spc="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3333CC"/>
                </a:solidFill>
                <a:latin typeface="Microsoft Sans Serif"/>
                <a:cs typeface="Microsoft Sans Serif"/>
              </a:rPr>
              <a:t>construct</a:t>
            </a:r>
            <a:r>
              <a:rPr sz="3200" spc="-10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3333CC"/>
                </a:solidFill>
                <a:latin typeface="Microsoft Sans Serif"/>
                <a:cs typeface="Microsoft Sans Serif"/>
              </a:rPr>
              <a:t>a</a:t>
            </a:r>
            <a:r>
              <a:rPr sz="3200" spc="3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3333CC"/>
                </a:solidFill>
                <a:latin typeface="Microsoft Sans Serif"/>
                <a:cs typeface="Microsoft Sans Serif"/>
              </a:rPr>
              <a:t>wave</a:t>
            </a:r>
            <a:r>
              <a:rPr sz="3200" spc="15" dirty="0">
                <a:solidFill>
                  <a:srgbClr val="3333CC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3333CC"/>
                </a:solidFill>
                <a:latin typeface="Microsoft Sans Serif"/>
                <a:cs typeface="Microsoft Sans Serif"/>
              </a:rPr>
              <a:t>packet?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38100">
            <a:solidFill>
              <a:srgbClr val="CC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131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What</a:t>
            </a:r>
            <a:r>
              <a:rPr spc="-10" dirty="0"/>
              <a:t> </a:t>
            </a:r>
            <a:r>
              <a:rPr dirty="0"/>
              <a:t>happens</a:t>
            </a:r>
            <a:r>
              <a:rPr spc="-30" dirty="0"/>
              <a:t> </a:t>
            </a:r>
            <a:r>
              <a:rPr spc="-10" dirty="0"/>
              <a:t>when </a:t>
            </a:r>
            <a:r>
              <a:rPr spc="-20" dirty="0"/>
              <a:t>you </a:t>
            </a:r>
            <a:r>
              <a:rPr spc="-5" dirty="0"/>
              <a:t>add</a:t>
            </a:r>
            <a:r>
              <a:rPr spc="-15" dirty="0"/>
              <a:t> </a:t>
            </a:r>
            <a:r>
              <a:rPr spc="-5" dirty="0"/>
              <a:t>up</a:t>
            </a:r>
            <a:r>
              <a:rPr spc="-15" dirty="0"/>
              <a:t> </a:t>
            </a:r>
            <a:r>
              <a:rPr spc="-30" dirty="0"/>
              <a:t>waves?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232" y="2709672"/>
            <a:ext cx="6716268" cy="33787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81504" y="1633474"/>
            <a:ext cx="45542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Superposition principle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0895" y="6047943"/>
            <a:ext cx="3536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Microsoft Sans Serif"/>
                <a:cs typeface="Microsoft Sans Serif"/>
              </a:rPr>
              <a:t>Waves</a:t>
            </a:r>
            <a:r>
              <a:rPr sz="2400" dirty="0">
                <a:latin typeface="Microsoft Sans Serif"/>
                <a:cs typeface="Microsoft Sans Serif"/>
              </a:rPr>
              <a:t> of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same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frequency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18288" y="0"/>
            <a:ext cx="9182100" cy="6896100"/>
            <a:chOff x="-18288" y="0"/>
            <a:chExt cx="9182100" cy="6896100"/>
          </a:xfrm>
        </p:grpSpPr>
        <p:sp>
          <p:nvSpPr>
            <p:cNvPr id="7" name="object 7"/>
            <p:cNvSpPr/>
            <p:nvPr/>
          </p:nvSpPr>
          <p:spPr>
            <a:xfrm>
              <a:off x="761" y="761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38100">
              <a:solidFill>
                <a:srgbClr val="CC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909" y="58673"/>
              <a:ext cx="9072880" cy="935990"/>
            </a:xfrm>
            <a:custGeom>
              <a:avLst/>
              <a:gdLst/>
              <a:ahLst/>
              <a:cxnLst/>
              <a:rect l="l" t="t" r="r" b="b"/>
              <a:pathLst>
                <a:path w="9072880" h="935990">
                  <a:moveTo>
                    <a:pt x="9072372" y="0"/>
                  </a:moveTo>
                  <a:lnTo>
                    <a:pt x="0" y="0"/>
                  </a:lnTo>
                  <a:lnTo>
                    <a:pt x="0" y="935736"/>
                  </a:lnTo>
                  <a:lnTo>
                    <a:pt x="9072372" y="935736"/>
                  </a:lnTo>
                  <a:lnTo>
                    <a:pt x="9072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909" y="58673"/>
              <a:ext cx="9072880" cy="935990"/>
            </a:xfrm>
            <a:custGeom>
              <a:avLst/>
              <a:gdLst/>
              <a:ahLst/>
              <a:cxnLst/>
              <a:rect l="l" t="t" r="r" b="b"/>
              <a:pathLst>
                <a:path w="9072880" h="935990">
                  <a:moveTo>
                    <a:pt x="0" y="935736"/>
                  </a:moveTo>
                  <a:lnTo>
                    <a:pt x="9072372" y="935736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1557527"/>
            <a:ext cx="7900416" cy="47045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30679" y="6264046"/>
            <a:ext cx="4692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Microsoft Sans Serif"/>
                <a:cs typeface="Microsoft Sans Serif"/>
              </a:rPr>
              <a:t>Waves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of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slight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different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frequency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8288" y="0"/>
            <a:ext cx="9182100" cy="6896100"/>
            <a:chOff x="-18288" y="0"/>
            <a:chExt cx="9182100" cy="6896100"/>
          </a:xfrm>
        </p:grpSpPr>
        <p:sp>
          <p:nvSpPr>
            <p:cNvPr id="5" name="object 5"/>
            <p:cNvSpPr/>
            <p:nvPr/>
          </p:nvSpPr>
          <p:spPr>
            <a:xfrm>
              <a:off x="761" y="761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38100">
              <a:solidFill>
                <a:srgbClr val="CC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909" y="58673"/>
              <a:ext cx="9072880" cy="935990"/>
            </a:xfrm>
            <a:custGeom>
              <a:avLst/>
              <a:gdLst/>
              <a:ahLst/>
              <a:cxnLst/>
              <a:rect l="l" t="t" r="r" b="b"/>
              <a:pathLst>
                <a:path w="9072880" h="935990">
                  <a:moveTo>
                    <a:pt x="9072372" y="0"/>
                  </a:moveTo>
                  <a:lnTo>
                    <a:pt x="0" y="0"/>
                  </a:lnTo>
                  <a:lnTo>
                    <a:pt x="0" y="935736"/>
                  </a:lnTo>
                  <a:lnTo>
                    <a:pt x="9072372" y="935736"/>
                  </a:lnTo>
                  <a:lnTo>
                    <a:pt x="9072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909" y="58673"/>
              <a:ext cx="9072880" cy="935990"/>
            </a:xfrm>
            <a:custGeom>
              <a:avLst/>
              <a:gdLst/>
              <a:ahLst/>
              <a:cxnLst/>
              <a:rect l="l" t="t" r="r" b="b"/>
              <a:pathLst>
                <a:path w="9072880" h="935990">
                  <a:moveTo>
                    <a:pt x="0" y="935736"/>
                  </a:moveTo>
                  <a:lnTo>
                    <a:pt x="9072372" y="935736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7069" y="370713"/>
            <a:ext cx="72796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5" dirty="0">
                <a:latin typeface="Calibri"/>
                <a:cs typeface="Calibri"/>
              </a:rPr>
              <a:t>Adding</a:t>
            </a:r>
            <a:r>
              <a:rPr sz="3200" b="0" spc="20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up</a:t>
            </a:r>
            <a:r>
              <a:rPr sz="3200" b="0" spc="10" dirty="0">
                <a:latin typeface="Calibri"/>
                <a:cs typeface="Calibri"/>
              </a:rPr>
              <a:t> </a:t>
            </a:r>
            <a:r>
              <a:rPr sz="3200" b="0" spc="-25" dirty="0">
                <a:latin typeface="Calibri"/>
                <a:cs typeface="Calibri"/>
              </a:rPr>
              <a:t>waves</a:t>
            </a:r>
            <a:r>
              <a:rPr sz="3200" b="0" spc="-20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of</a:t>
            </a:r>
            <a:r>
              <a:rPr sz="3200" b="0" spc="-10" dirty="0">
                <a:latin typeface="Calibri"/>
                <a:cs typeface="Calibri"/>
              </a:rPr>
              <a:t> </a:t>
            </a:r>
            <a:r>
              <a:rPr sz="3200" b="0" spc="-25" dirty="0">
                <a:latin typeface="Calibri"/>
                <a:cs typeface="Calibri"/>
              </a:rPr>
              <a:t>different</a:t>
            </a:r>
            <a:r>
              <a:rPr sz="3200" b="0" spc="10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frequencies…..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427" y="1913585"/>
            <a:ext cx="7802245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mbria"/>
                <a:cs typeface="Cambria"/>
              </a:rPr>
              <a:t>If</a:t>
            </a:r>
            <a:r>
              <a:rPr sz="3200" spc="5" dirty="0">
                <a:latin typeface="Cambria"/>
                <a:cs typeface="Cambria"/>
              </a:rPr>
              <a:t> </a:t>
            </a:r>
            <a:r>
              <a:rPr sz="3200" spc="-25" dirty="0">
                <a:latin typeface="Cambria"/>
                <a:cs typeface="Cambria"/>
              </a:rPr>
              <a:t>several</a:t>
            </a:r>
            <a:r>
              <a:rPr sz="3200" spc="-20" dirty="0">
                <a:latin typeface="Cambria"/>
                <a:cs typeface="Cambria"/>
              </a:rPr>
              <a:t> </a:t>
            </a:r>
            <a:r>
              <a:rPr sz="3200" spc="-40" dirty="0">
                <a:latin typeface="Cambria"/>
                <a:cs typeface="Cambria"/>
              </a:rPr>
              <a:t>waves</a:t>
            </a:r>
            <a:r>
              <a:rPr sz="3200" spc="-3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of</a:t>
            </a:r>
            <a:r>
              <a:rPr sz="3200" spc="5" dirty="0">
                <a:latin typeface="Cambria"/>
                <a:cs typeface="Cambria"/>
              </a:rPr>
              <a:t> </a:t>
            </a:r>
            <a:r>
              <a:rPr sz="3200" spc="-15" dirty="0">
                <a:latin typeface="Cambria"/>
                <a:cs typeface="Cambria"/>
              </a:rPr>
              <a:t>different</a:t>
            </a:r>
            <a:r>
              <a:rPr sz="3200" spc="-10" dirty="0">
                <a:latin typeface="Cambria"/>
                <a:cs typeface="Cambria"/>
              </a:rPr>
              <a:t> </a:t>
            </a:r>
            <a:r>
              <a:rPr sz="3200" spc="-15" dirty="0">
                <a:latin typeface="Cambria"/>
                <a:cs typeface="Cambria"/>
              </a:rPr>
              <a:t>wavelengths </a:t>
            </a:r>
            <a:r>
              <a:rPr sz="3200" spc="-10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(frequencies)</a:t>
            </a:r>
            <a:r>
              <a:rPr sz="3200" dirty="0">
                <a:latin typeface="Cambria"/>
                <a:cs typeface="Cambria"/>
              </a:rPr>
              <a:t> </a:t>
            </a:r>
            <a:r>
              <a:rPr sz="3200" spc="-10" dirty="0">
                <a:latin typeface="Cambria"/>
                <a:cs typeface="Cambria"/>
              </a:rPr>
              <a:t>and</a:t>
            </a:r>
            <a:r>
              <a:rPr sz="3200" spc="-5" dirty="0">
                <a:latin typeface="Cambria"/>
                <a:cs typeface="Cambria"/>
              </a:rPr>
              <a:t> phases</a:t>
            </a:r>
            <a:r>
              <a:rPr sz="3200" dirty="0">
                <a:latin typeface="Cambria"/>
                <a:cs typeface="Cambria"/>
              </a:rPr>
              <a:t> </a:t>
            </a:r>
            <a:r>
              <a:rPr sz="3200" spc="-20" dirty="0">
                <a:latin typeface="Cambria"/>
                <a:cs typeface="Cambria"/>
              </a:rPr>
              <a:t>are</a:t>
            </a:r>
            <a:r>
              <a:rPr sz="3200" spc="-15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superposed </a:t>
            </a:r>
            <a:r>
              <a:rPr sz="3200" dirty="0">
                <a:latin typeface="Cambria"/>
                <a:cs typeface="Cambria"/>
              </a:rPr>
              <a:t> </a:t>
            </a:r>
            <a:r>
              <a:rPr sz="3200" spc="-40" dirty="0">
                <a:latin typeface="Cambria"/>
                <a:cs typeface="Cambria"/>
              </a:rPr>
              <a:t>together,</a:t>
            </a:r>
            <a:r>
              <a:rPr sz="3200" spc="29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one</a:t>
            </a:r>
            <a:r>
              <a:rPr sz="3200" spc="260" dirty="0">
                <a:latin typeface="Cambria"/>
                <a:cs typeface="Cambria"/>
              </a:rPr>
              <a:t> </a:t>
            </a:r>
            <a:r>
              <a:rPr sz="3200" spc="-10" dirty="0">
                <a:latin typeface="Cambria"/>
                <a:cs typeface="Cambria"/>
              </a:rPr>
              <a:t>would</a:t>
            </a:r>
            <a:r>
              <a:rPr sz="3200" spc="280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get</a:t>
            </a:r>
            <a:r>
              <a:rPr sz="3200" spc="28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a</a:t>
            </a:r>
            <a:r>
              <a:rPr sz="3200" spc="280" dirty="0">
                <a:latin typeface="Cambria"/>
                <a:cs typeface="Cambria"/>
              </a:rPr>
              <a:t> </a:t>
            </a:r>
            <a:r>
              <a:rPr sz="3200" spc="-10" dirty="0">
                <a:latin typeface="Cambria"/>
                <a:cs typeface="Cambria"/>
              </a:rPr>
              <a:t>resultant</a:t>
            </a:r>
            <a:r>
              <a:rPr sz="3200" spc="290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which</a:t>
            </a:r>
            <a:r>
              <a:rPr sz="3200" spc="265" dirty="0">
                <a:latin typeface="Cambria"/>
                <a:cs typeface="Cambria"/>
              </a:rPr>
              <a:t> </a:t>
            </a:r>
            <a:r>
              <a:rPr sz="3200" spc="-15" dirty="0">
                <a:latin typeface="Cambria"/>
                <a:cs typeface="Cambria"/>
              </a:rPr>
              <a:t>is </a:t>
            </a:r>
            <a:r>
              <a:rPr sz="3200" spc="-69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a</a:t>
            </a:r>
            <a:r>
              <a:rPr sz="3200" spc="685" dirty="0"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CC0000"/>
                </a:solidFill>
                <a:latin typeface="Cambria"/>
                <a:cs typeface="Cambria"/>
              </a:rPr>
              <a:t>localized</a:t>
            </a:r>
            <a:r>
              <a:rPr sz="3200" spc="10" dirty="0">
                <a:solidFill>
                  <a:srgbClr val="CC0000"/>
                </a:solidFill>
                <a:latin typeface="Cambria"/>
                <a:cs typeface="Cambria"/>
              </a:rPr>
              <a:t> </a:t>
            </a:r>
            <a:r>
              <a:rPr sz="3200" spc="-45" dirty="0">
                <a:solidFill>
                  <a:srgbClr val="CC0000"/>
                </a:solidFill>
                <a:latin typeface="Cambria"/>
                <a:cs typeface="Cambria"/>
              </a:rPr>
              <a:t>wave</a:t>
            </a:r>
            <a:r>
              <a:rPr sz="3200" spc="-35" dirty="0">
                <a:solidFill>
                  <a:srgbClr val="CC0000"/>
                </a:solidFill>
                <a:latin typeface="Cambria"/>
                <a:cs typeface="Cambria"/>
              </a:rPr>
              <a:t> </a:t>
            </a:r>
            <a:r>
              <a:rPr sz="3200" spc="-10" dirty="0">
                <a:solidFill>
                  <a:srgbClr val="CC0000"/>
                </a:solidFill>
                <a:latin typeface="Cambria"/>
                <a:cs typeface="Cambria"/>
              </a:rPr>
              <a:t>packet</a:t>
            </a:r>
            <a:endParaRPr sz="32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8288" y="0"/>
            <a:ext cx="9182100" cy="6896100"/>
            <a:chOff x="-18288" y="0"/>
            <a:chExt cx="9182100" cy="6896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4372" y="4215384"/>
              <a:ext cx="5173980" cy="2286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1" y="761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38100">
              <a:solidFill>
                <a:srgbClr val="CC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909" y="58673"/>
              <a:ext cx="9072880" cy="935990"/>
            </a:xfrm>
            <a:custGeom>
              <a:avLst/>
              <a:gdLst/>
              <a:ahLst/>
              <a:cxnLst/>
              <a:rect l="l" t="t" r="r" b="b"/>
              <a:pathLst>
                <a:path w="9072880" h="935990">
                  <a:moveTo>
                    <a:pt x="9072372" y="0"/>
                  </a:moveTo>
                  <a:lnTo>
                    <a:pt x="0" y="0"/>
                  </a:lnTo>
                  <a:lnTo>
                    <a:pt x="0" y="935736"/>
                  </a:lnTo>
                  <a:lnTo>
                    <a:pt x="9072372" y="935736"/>
                  </a:lnTo>
                  <a:lnTo>
                    <a:pt x="9072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909" y="58673"/>
              <a:ext cx="9072880" cy="935990"/>
            </a:xfrm>
            <a:custGeom>
              <a:avLst/>
              <a:gdLst/>
              <a:ahLst/>
              <a:cxnLst/>
              <a:rect l="l" t="t" r="r" b="b"/>
              <a:pathLst>
                <a:path w="9072880" h="935990">
                  <a:moveTo>
                    <a:pt x="0" y="935736"/>
                  </a:moveTo>
                  <a:lnTo>
                    <a:pt x="9072372" y="935736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141173"/>
            <a:ext cx="759079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Calibri"/>
                <a:cs typeface="Calibri"/>
              </a:rPr>
              <a:t>Constructing</a:t>
            </a:r>
            <a:r>
              <a:rPr sz="3600" b="0" spc="-40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a</a:t>
            </a:r>
            <a:r>
              <a:rPr sz="3600" b="0" spc="-5" dirty="0">
                <a:latin typeface="Calibri"/>
                <a:cs typeface="Calibri"/>
              </a:rPr>
              <a:t> </a:t>
            </a:r>
            <a:r>
              <a:rPr sz="3600" b="0" spc="-35" dirty="0">
                <a:latin typeface="Calibri"/>
                <a:cs typeface="Calibri"/>
              </a:rPr>
              <a:t>wave</a:t>
            </a:r>
            <a:r>
              <a:rPr sz="3600" b="0" spc="-20" dirty="0">
                <a:latin typeface="Calibri"/>
                <a:cs typeface="Calibri"/>
              </a:rPr>
              <a:t> </a:t>
            </a:r>
            <a:r>
              <a:rPr sz="3600" b="0" spc="-30" dirty="0">
                <a:latin typeface="Calibri"/>
                <a:cs typeface="Calibri"/>
              </a:rPr>
              <a:t>packet</a:t>
            </a:r>
            <a:r>
              <a:rPr sz="3600" b="0" spc="-5" dirty="0">
                <a:latin typeface="Calibri"/>
                <a:cs typeface="Calibri"/>
              </a:rPr>
              <a:t> </a:t>
            </a:r>
            <a:r>
              <a:rPr sz="3600" b="0" spc="-10" dirty="0">
                <a:latin typeface="Calibri"/>
                <a:cs typeface="Calibri"/>
              </a:rPr>
              <a:t>by</a:t>
            </a:r>
            <a:r>
              <a:rPr sz="3600" b="0" spc="-30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adding</a:t>
            </a:r>
            <a:r>
              <a:rPr sz="3600" b="0" spc="-25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up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600" b="0" spc="-20" dirty="0">
                <a:latin typeface="Calibri"/>
                <a:cs typeface="Calibri"/>
              </a:rPr>
              <a:t>several</a:t>
            </a:r>
            <a:r>
              <a:rPr sz="3600" b="0" spc="-50" dirty="0">
                <a:latin typeface="Calibri"/>
                <a:cs typeface="Calibri"/>
              </a:rPr>
              <a:t> </a:t>
            </a:r>
            <a:r>
              <a:rPr sz="3600" b="0" spc="-30" dirty="0">
                <a:latin typeface="Calibri"/>
                <a:cs typeface="Calibri"/>
              </a:rPr>
              <a:t>waves</a:t>
            </a:r>
            <a:r>
              <a:rPr sz="3600" b="0" spc="-25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…………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16764"/>
            <a:ext cx="9089390" cy="688975"/>
          </a:xfrm>
          <a:custGeom>
            <a:avLst/>
            <a:gdLst/>
            <a:ahLst/>
            <a:cxnLst/>
            <a:rect l="l" t="t" r="r" b="b"/>
            <a:pathLst>
              <a:path w="9089390" h="688975">
                <a:moveTo>
                  <a:pt x="9089136" y="0"/>
                </a:moveTo>
                <a:lnTo>
                  <a:pt x="0" y="0"/>
                </a:lnTo>
                <a:lnTo>
                  <a:pt x="0" y="688847"/>
                </a:lnTo>
                <a:lnTo>
                  <a:pt x="9089136" y="688847"/>
                </a:lnTo>
                <a:lnTo>
                  <a:pt x="90891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4741" y="61417"/>
            <a:ext cx="63627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Calibri"/>
                <a:cs typeface="Calibri"/>
              </a:rPr>
              <a:t>A</a:t>
            </a:r>
            <a:r>
              <a:rPr sz="3600" b="0" spc="-10" dirty="0">
                <a:latin typeface="Calibri"/>
                <a:cs typeface="Calibri"/>
              </a:rPr>
              <a:t> </a:t>
            </a:r>
            <a:r>
              <a:rPr sz="3600" b="0" spc="-35" dirty="0">
                <a:latin typeface="Calibri"/>
                <a:cs typeface="Calibri"/>
              </a:rPr>
              <a:t>wave</a:t>
            </a:r>
            <a:r>
              <a:rPr sz="3600" b="0" spc="-25" dirty="0">
                <a:latin typeface="Calibri"/>
                <a:cs typeface="Calibri"/>
              </a:rPr>
              <a:t> </a:t>
            </a:r>
            <a:r>
              <a:rPr sz="3600" b="0" spc="-30" dirty="0">
                <a:latin typeface="Calibri"/>
                <a:cs typeface="Calibri"/>
              </a:rPr>
              <a:t>packet</a:t>
            </a:r>
            <a:r>
              <a:rPr sz="3600" b="0" spc="-10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describes</a:t>
            </a:r>
            <a:r>
              <a:rPr sz="3600" b="0" spc="-50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a</a:t>
            </a:r>
            <a:r>
              <a:rPr sz="3600" b="0" spc="-10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particle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51" y="959612"/>
            <a:ext cx="8956675" cy="411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1625" marR="5080" algn="just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Microsoft Sans Serif"/>
                <a:cs typeface="Microsoft Sans Serif"/>
              </a:rPr>
              <a:t>A </a:t>
            </a:r>
            <a:r>
              <a:rPr sz="2600" i="1" dirty="0">
                <a:solidFill>
                  <a:srgbClr val="FF0000"/>
                </a:solidFill>
                <a:latin typeface="Arial"/>
                <a:cs typeface="Arial"/>
              </a:rPr>
              <a:t>wave packet </a:t>
            </a:r>
            <a:r>
              <a:rPr sz="2600" spc="-10" dirty="0">
                <a:latin typeface="Microsoft Sans Serif"/>
                <a:cs typeface="Microsoft Sans Serif"/>
              </a:rPr>
              <a:t>is </a:t>
            </a:r>
            <a:r>
              <a:rPr sz="2600" dirty="0">
                <a:latin typeface="Microsoft Sans Serif"/>
                <a:cs typeface="Microsoft Sans Serif"/>
              </a:rPr>
              <a:t>a group of waves </a:t>
            </a:r>
            <a:r>
              <a:rPr sz="2600" spc="-5" dirty="0">
                <a:latin typeface="Microsoft Sans Serif"/>
                <a:cs typeface="Microsoft Sans Serif"/>
              </a:rPr>
              <a:t>with slightly </a:t>
            </a:r>
            <a:r>
              <a:rPr sz="2600" spc="-10" dirty="0">
                <a:latin typeface="Microsoft Sans Serif"/>
                <a:cs typeface="Microsoft Sans Serif"/>
              </a:rPr>
              <a:t>different </a:t>
            </a:r>
            <a:r>
              <a:rPr sz="2600" spc="-5" dirty="0">
                <a:latin typeface="Microsoft Sans Serif"/>
                <a:cs typeface="Microsoft Sans Serif"/>
              </a:rPr>
              <a:t> wavelengths interfering with one </a:t>
            </a:r>
            <a:r>
              <a:rPr sz="2600" dirty="0">
                <a:latin typeface="Microsoft Sans Serif"/>
                <a:cs typeface="Microsoft Sans Serif"/>
              </a:rPr>
              <a:t>another </a:t>
            </a:r>
            <a:r>
              <a:rPr sz="2600" spc="-10" dirty="0">
                <a:latin typeface="Microsoft Sans Serif"/>
                <a:cs typeface="Microsoft Sans Serif"/>
              </a:rPr>
              <a:t>in </a:t>
            </a:r>
            <a:r>
              <a:rPr sz="2600" dirty="0">
                <a:latin typeface="Microsoft Sans Serif"/>
                <a:cs typeface="Microsoft Sans Serif"/>
              </a:rPr>
              <a:t>a way that the 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amplitude </a:t>
            </a:r>
            <a:r>
              <a:rPr sz="2600" dirty="0">
                <a:latin typeface="Microsoft Sans Serif"/>
                <a:cs typeface="Microsoft Sans Serif"/>
              </a:rPr>
              <a:t>of the group </a:t>
            </a:r>
            <a:r>
              <a:rPr sz="2600" spc="-5" dirty="0">
                <a:latin typeface="Microsoft Sans Serif"/>
                <a:cs typeface="Microsoft Sans Serif"/>
              </a:rPr>
              <a:t>(envelope) </a:t>
            </a:r>
            <a:r>
              <a:rPr sz="2600" spc="-10" dirty="0">
                <a:latin typeface="Microsoft Sans Serif"/>
                <a:cs typeface="Microsoft Sans Serif"/>
              </a:rPr>
              <a:t>is </a:t>
            </a:r>
            <a:r>
              <a:rPr sz="2600" spc="-5" dirty="0">
                <a:latin typeface="Microsoft Sans Serif"/>
                <a:cs typeface="Microsoft Sans Serif"/>
              </a:rPr>
              <a:t>non-zero only </a:t>
            </a:r>
            <a:r>
              <a:rPr sz="2600" spc="-10" dirty="0">
                <a:latin typeface="Microsoft Sans Serif"/>
                <a:cs typeface="Microsoft Sans Serif"/>
              </a:rPr>
              <a:t>in </a:t>
            </a:r>
            <a:r>
              <a:rPr sz="2600" dirty="0">
                <a:latin typeface="Microsoft Sans Serif"/>
                <a:cs typeface="Microsoft Sans Serif"/>
              </a:rPr>
              <a:t>the 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neighbourhood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of</a:t>
            </a:r>
            <a:r>
              <a:rPr sz="2600" spc="3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the</a:t>
            </a:r>
            <a:r>
              <a:rPr sz="2600" spc="4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particle</a:t>
            </a:r>
            <a:endParaRPr sz="2600">
              <a:latin typeface="Microsoft Sans Serif"/>
              <a:cs typeface="Microsoft Sans Serif"/>
            </a:endParaRPr>
          </a:p>
          <a:p>
            <a:pPr marL="301625" marR="6350" algn="just">
              <a:lnSpc>
                <a:spcPct val="100000"/>
              </a:lnSpc>
              <a:spcBef>
                <a:spcPts val="1345"/>
              </a:spcBef>
            </a:pPr>
            <a:r>
              <a:rPr sz="2600" dirty="0">
                <a:latin typeface="Microsoft Sans Serif"/>
                <a:cs typeface="Microsoft Sans Serif"/>
              </a:rPr>
              <a:t>A wave packet </a:t>
            </a:r>
            <a:r>
              <a:rPr sz="2600" spc="-10" dirty="0">
                <a:latin typeface="Microsoft Sans Serif"/>
                <a:cs typeface="Microsoft Sans Serif"/>
              </a:rPr>
              <a:t>is </a:t>
            </a:r>
            <a:r>
              <a:rPr sz="2600" i="1" dirty="0">
                <a:solidFill>
                  <a:srgbClr val="CC0000"/>
                </a:solidFill>
                <a:latin typeface="Arial"/>
                <a:cs typeface="Arial"/>
              </a:rPr>
              <a:t>localized </a:t>
            </a:r>
            <a:r>
              <a:rPr sz="2600" spc="685" dirty="0">
                <a:latin typeface="Microsoft Sans Serif"/>
                <a:cs typeface="Microsoft Sans Serif"/>
              </a:rPr>
              <a:t>– </a:t>
            </a:r>
            <a:r>
              <a:rPr sz="2600" dirty="0">
                <a:latin typeface="Microsoft Sans Serif"/>
                <a:cs typeface="Microsoft Sans Serif"/>
              </a:rPr>
              <a:t>a good representation for a 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particle!</a:t>
            </a:r>
            <a:endParaRPr sz="2600">
              <a:latin typeface="Microsoft Sans Serif"/>
              <a:cs typeface="Microsoft Sans Serif"/>
            </a:endParaRPr>
          </a:p>
          <a:p>
            <a:pPr marL="355600" marR="149860" indent="-342900" algn="just">
              <a:lnSpc>
                <a:spcPct val="100000"/>
              </a:lnSpc>
              <a:spcBef>
                <a:spcPts val="2014"/>
              </a:spcBef>
              <a:buFont typeface="Times New Roman"/>
              <a:buChar char="•"/>
              <a:tabLst>
                <a:tab pos="3556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The</a:t>
            </a:r>
            <a:r>
              <a:rPr sz="2800" spc="50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spread</a:t>
            </a:r>
            <a:r>
              <a:rPr sz="2800" spc="5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50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wave</a:t>
            </a:r>
            <a:r>
              <a:rPr sz="2800" spc="515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CC0000"/>
                </a:solidFill>
                <a:latin typeface="Microsoft Sans Serif"/>
                <a:cs typeface="Microsoft Sans Serif"/>
              </a:rPr>
              <a:t>packet</a:t>
            </a:r>
            <a:r>
              <a:rPr sz="2800" spc="500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in</a:t>
            </a:r>
            <a:r>
              <a:rPr sz="2800" spc="509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wavelength</a:t>
            </a:r>
            <a:r>
              <a:rPr sz="2800" spc="5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depends </a:t>
            </a:r>
            <a:r>
              <a:rPr sz="2800" spc="-7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on the required </a:t>
            </a:r>
            <a:r>
              <a:rPr sz="2800" dirty="0">
                <a:solidFill>
                  <a:srgbClr val="CC0000"/>
                </a:solidFill>
                <a:latin typeface="Microsoft Sans Serif"/>
                <a:cs typeface="Microsoft Sans Serif"/>
              </a:rPr>
              <a:t>degree of </a:t>
            </a:r>
            <a:r>
              <a:rPr sz="2800" spc="-10" dirty="0">
                <a:solidFill>
                  <a:srgbClr val="CC0000"/>
                </a:solidFill>
                <a:latin typeface="Microsoft Sans Serif"/>
                <a:cs typeface="Microsoft Sans Serif"/>
              </a:rPr>
              <a:t>localization </a:t>
            </a:r>
            <a:r>
              <a:rPr sz="2800" spc="-15" dirty="0">
                <a:latin typeface="Microsoft Sans Serif"/>
                <a:cs typeface="Microsoft Sans Serif"/>
              </a:rPr>
              <a:t>in </a:t>
            </a:r>
            <a:r>
              <a:rPr sz="2800" dirty="0">
                <a:latin typeface="Microsoft Sans Serif"/>
                <a:cs typeface="Microsoft Sans Serif"/>
              </a:rPr>
              <a:t>space </a:t>
            </a:r>
            <a:r>
              <a:rPr sz="2800" spc="730" dirty="0">
                <a:latin typeface="Microsoft Sans Serif"/>
                <a:cs typeface="Microsoft Sans Serif"/>
              </a:rPr>
              <a:t>– </a:t>
            </a:r>
            <a:r>
              <a:rPr sz="2800" spc="-5" dirty="0">
                <a:latin typeface="Microsoft Sans Serif"/>
                <a:cs typeface="Microsoft Sans Serif"/>
              </a:rPr>
              <a:t>the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central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wavelength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is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given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by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351" y="6008928"/>
            <a:ext cx="67983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Microsoft Sans Serif"/>
                <a:cs typeface="Microsoft Sans Serif"/>
              </a:rPr>
              <a:t>What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is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velocity</a:t>
            </a:r>
            <a:r>
              <a:rPr sz="2800" spc="35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wave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packet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?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94169" y="5314665"/>
            <a:ext cx="482600" cy="0"/>
          </a:xfrm>
          <a:custGeom>
            <a:avLst/>
            <a:gdLst/>
            <a:ahLst/>
            <a:cxnLst/>
            <a:rect l="l" t="t" r="r" b="b"/>
            <a:pathLst>
              <a:path w="482600">
                <a:moveTo>
                  <a:pt x="0" y="0"/>
                </a:moveTo>
                <a:lnTo>
                  <a:pt x="482539" y="0"/>
                </a:lnTo>
              </a:path>
            </a:pathLst>
          </a:custGeom>
          <a:ln w="188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16424" y="5315385"/>
            <a:ext cx="330835" cy="556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3450" i="1" spc="775" dirty="0">
                <a:latin typeface="Times New Roman"/>
                <a:cs typeface="Times New Roman"/>
              </a:rPr>
              <a:t>p</a:t>
            </a:r>
            <a:endParaRPr sz="34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25286" y="4921565"/>
            <a:ext cx="1512570" cy="6146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  <a:tabLst>
                <a:tab pos="561340" algn="l"/>
                <a:tab pos="1156335" algn="l"/>
              </a:tabLst>
            </a:pPr>
            <a:r>
              <a:rPr sz="3850" spc="630" dirty="0">
                <a:latin typeface="Symbol"/>
                <a:cs typeface="Symbol"/>
              </a:rPr>
              <a:t></a:t>
            </a:r>
            <a:r>
              <a:rPr sz="3850" spc="630" dirty="0">
                <a:latin typeface="Times New Roman"/>
                <a:cs typeface="Times New Roman"/>
              </a:rPr>
              <a:t>	</a:t>
            </a:r>
            <a:r>
              <a:rPr sz="3450" spc="850" dirty="0">
                <a:latin typeface="Symbol"/>
                <a:cs typeface="Symbol"/>
              </a:rPr>
              <a:t></a:t>
            </a:r>
            <a:r>
              <a:rPr sz="3450" spc="850" dirty="0">
                <a:latin typeface="Times New Roman"/>
                <a:cs typeface="Times New Roman"/>
              </a:rPr>
              <a:t>	</a:t>
            </a:r>
            <a:r>
              <a:rPr sz="5175" i="1" spc="1162" baseline="35426" dirty="0">
                <a:latin typeface="Times New Roman"/>
                <a:cs typeface="Times New Roman"/>
              </a:rPr>
              <a:t>h</a:t>
            </a:r>
            <a:endParaRPr sz="5175" baseline="35426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18288" y="0"/>
            <a:ext cx="9182100" cy="6896100"/>
            <a:chOff x="-18288" y="0"/>
            <a:chExt cx="9182100" cy="6896100"/>
          </a:xfrm>
        </p:grpSpPr>
        <p:sp>
          <p:nvSpPr>
            <p:cNvPr id="10" name="object 10"/>
            <p:cNvSpPr/>
            <p:nvPr/>
          </p:nvSpPr>
          <p:spPr>
            <a:xfrm>
              <a:off x="5359908" y="4719828"/>
              <a:ext cx="1769745" cy="1234440"/>
            </a:xfrm>
            <a:custGeom>
              <a:avLst/>
              <a:gdLst/>
              <a:ahLst/>
              <a:cxnLst/>
              <a:rect l="l" t="t" r="r" b="b"/>
              <a:pathLst>
                <a:path w="1769745" h="1234439">
                  <a:moveTo>
                    <a:pt x="0" y="1234440"/>
                  </a:moveTo>
                  <a:lnTo>
                    <a:pt x="1769364" y="1234440"/>
                  </a:lnTo>
                  <a:lnTo>
                    <a:pt x="1769364" y="0"/>
                  </a:lnTo>
                  <a:lnTo>
                    <a:pt x="0" y="0"/>
                  </a:lnTo>
                  <a:lnTo>
                    <a:pt x="0" y="1234440"/>
                  </a:lnTo>
                  <a:close/>
                </a:path>
              </a:pathLst>
            </a:custGeom>
            <a:ln w="9144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1" y="761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38100">
              <a:solidFill>
                <a:srgbClr val="CC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070" y="122681"/>
            <a:ext cx="8785860" cy="554990"/>
          </a:xfrm>
          <a:prstGeom prst="rect">
            <a:avLst/>
          </a:prstGeom>
          <a:solidFill>
            <a:srgbClr val="FFFFFF"/>
          </a:solidFill>
          <a:ln w="25907">
            <a:solidFill>
              <a:srgbClr val="FF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73990">
              <a:lnSpc>
                <a:spcPct val="100000"/>
              </a:lnSpc>
              <a:spcBef>
                <a:spcPts val="320"/>
              </a:spcBef>
            </a:pPr>
            <a:r>
              <a:rPr sz="3200" b="0" spc="-30" dirty="0">
                <a:latin typeface="Microsoft Sans Serif"/>
                <a:cs typeface="Microsoft Sans Serif"/>
              </a:rPr>
              <a:t>Wave</a:t>
            </a:r>
            <a:r>
              <a:rPr sz="3200" b="0" spc="5" dirty="0">
                <a:latin typeface="Microsoft Sans Serif"/>
                <a:cs typeface="Microsoft Sans Serif"/>
              </a:rPr>
              <a:t> </a:t>
            </a:r>
            <a:r>
              <a:rPr sz="3200" b="0" dirty="0">
                <a:latin typeface="Microsoft Sans Serif"/>
                <a:cs typeface="Microsoft Sans Serif"/>
              </a:rPr>
              <a:t>packet, phase</a:t>
            </a:r>
            <a:r>
              <a:rPr sz="3200" b="0" spc="10" dirty="0">
                <a:latin typeface="Microsoft Sans Serif"/>
                <a:cs typeface="Microsoft Sans Serif"/>
              </a:rPr>
              <a:t> </a:t>
            </a:r>
            <a:r>
              <a:rPr sz="3200" b="0" spc="-5" dirty="0">
                <a:latin typeface="Microsoft Sans Serif"/>
                <a:cs typeface="Microsoft Sans Serif"/>
              </a:rPr>
              <a:t>velocity</a:t>
            </a:r>
            <a:r>
              <a:rPr sz="3200" b="0" spc="20" dirty="0">
                <a:latin typeface="Microsoft Sans Serif"/>
                <a:cs typeface="Microsoft Sans Serif"/>
              </a:rPr>
              <a:t> </a:t>
            </a:r>
            <a:r>
              <a:rPr sz="3200" b="0" spc="-5" dirty="0">
                <a:latin typeface="Microsoft Sans Serif"/>
                <a:cs typeface="Microsoft Sans Serif"/>
              </a:rPr>
              <a:t>and</a:t>
            </a:r>
            <a:r>
              <a:rPr sz="3200" b="0" spc="10" dirty="0">
                <a:latin typeface="Microsoft Sans Serif"/>
                <a:cs typeface="Microsoft Sans Serif"/>
              </a:rPr>
              <a:t> </a:t>
            </a:r>
            <a:r>
              <a:rPr sz="3200" b="0" spc="-5" dirty="0">
                <a:latin typeface="Microsoft Sans Serif"/>
                <a:cs typeface="Microsoft Sans Serif"/>
              </a:rPr>
              <a:t>group</a:t>
            </a:r>
            <a:r>
              <a:rPr sz="3200" b="0" spc="15" dirty="0">
                <a:latin typeface="Microsoft Sans Serif"/>
                <a:cs typeface="Microsoft Sans Serif"/>
              </a:rPr>
              <a:t> </a:t>
            </a:r>
            <a:r>
              <a:rPr sz="3200" b="0" spc="-5" dirty="0">
                <a:latin typeface="Microsoft Sans Serif"/>
                <a:cs typeface="Microsoft Sans Serif"/>
              </a:rPr>
              <a:t>velocity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302" y="1076705"/>
            <a:ext cx="8524875" cy="466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26034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37820" algn="l"/>
              </a:tabLst>
            </a:pPr>
            <a:r>
              <a:rPr sz="2700" dirty="0">
                <a:latin typeface="Microsoft Sans Serif"/>
                <a:cs typeface="Microsoft Sans Serif"/>
              </a:rPr>
              <a:t>The</a:t>
            </a:r>
            <a:r>
              <a:rPr sz="2700" spc="5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velocities</a:t>
            </a:r>
            <a:r>
              <a:rPr sz="2700" spc="-5" dirty="0">
                <a:latin typeface="Microsoft Sans Serif"/>
                <a:cs typeface="Microsoft Sans Serif"/>
              </a:rPr>
              <a:t> of</a:t>
            </a:r>
            <a:r>
              <a:rPr sz="2700" dirty="0">
                <a:latin typeface="Microsoft Sans Serif"/>
                <a:cs typeface="Microsoft Sans Serif"/>
              </a:rPr>
              <a:t> the</a:t>
            </a:r>
            <a:r>
              <a:rPr sz="2700" spc="5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individual</a:t>
            </a:r>
            <a:r>
              <a:rPr sz="2700" spc="-5" dirty="0">
                <a:latin typeface="Microsoft Sans Serif"/>
                <a:cs typeface="Microsoft Sans Serif"/>
              </a:rPr>
              <a:t> waves</a:t>
            </a:r>
            <a:r>
              <a:rPr sz="270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which </a:t>
            </a:r>
            <a:r>
              <a:rPr sz="270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superpose </a:t>
            </a:r>
            <a:r>
              <a:rPr sz="2700" dirty="0">
                <a:latin typeface="Microsoft Sans Serif"/>
                <a:cs typeface="Microsoft Sans Serif"/>
              </a:rPr>
              <a:t>to </a:t>
            </a:r>
            <a:r>
              <a:rPr sz="2700" spc="-5" dirty="0">
                <a:latin typeface="Microsoft Sans Serif"/>
                <a:cs typeface="Microsoft Sans Serif"/>
              </a:rPr>
              <a:t>produce </a:t>
            </a:r>
            <a:r>
              <a:rPr sz="2700" dirty="0">
                <a:latin typeface="Microsoft Sans Serif"/>
                <a:cs typeface="Microsoft Sans Serif"/>
              </a:rPr>
              <a:t>the </a:t>
            </a:r>
            <a:r>
              <a:rPr sz="2700" spc="-10" dirty="0">
                <a:latin typeface="Microsoft Sans Serif"/>
                <a:cs typeface="Microsoft Sans Serif"/>
              </a:rPr>
              <a:t>wave </a:t>
            </a:r>
            <a:r>
              <a:rPr sz="2700" spc="-5" dirty="0">
                <a:latin typeface="Microsoft Sans Serif"/>
                <a:cs typeface="Microsoft Sans Serif"/>
              </a:rPr>
              <a:t>packet representing </a:t>
            </a:r>
            <a:r>
              <a:rPr sz="2700" dirty="0">
                <a:latin typeface="Microsoft Sans Serif"/>
                <a:cs typeface="Microsoft Sans Serif"/>
              </a:rPr>
              <a:t>the </a:t>
            </a:r>
            <a:r>
              <a:rPr sz="2700" spc="-70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particle</a:t>
            </a:r>
            <a:r>
              <a:rPr sz="2700" spc="245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are</a:t>
            </a:r>
            <a:r>
              <a:rPr sz="2700" spc="25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different</a:t>
            </a:r>
            <a:r>
              <a:rPr sz="2700" spc="254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-</a:t>
            </a:r>
            <a:r>
              <a:rPr sz="2700" spc="240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the</a:t>
            </a:r>
            <a:r>
              <a:rPr sz="2700" spc="26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CC0000"/>
                </a:solidFill>
                <a:latin typeface="Microsoft Sans Serif"/>
                <a:cs typeface="Microsoft Sans Serif"/>
              </a:rPr>
              <a:t>wave</a:t>
            </a:r>
            <a:r>
              <a:rPr sz="2700" spc="260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27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packet</a:t>
            </a:r>
            <a:r>
              <a:rPr sz="2700" spc="254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27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as</a:t>
            </a:r>
            <a:r>
              <a:rPr sz="2700" spc="245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27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a</a:t>
            </a:r>
            <a:r>
              <a:rPr sz="2700" spc="254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CC0000"/>
                </a:solidFill>
                <a:latin typeface="Microsoft Sans Serif"/>
                <a:cs typeface="Microsoft Sans Serif"/>
              </a:rPr>
              <a:t>whole</a:t>
            </a:r>
            <a:r>
              <a:rPr sz="2700" spc="250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has </a:t>
            </a:r>
            <a:r>
              <a:rPr sz="2700" spc="-70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a</a:t>
            </a:r>
            <a:r>
              <a:rPr sz="2700" spc="2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different</a:t>
            </a:r>
            <a:r>
              <a:rPr sz="2700" spc="2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velocity</a:t>
            </a:r>
            <a:r>
              <a:rPr sz="2700" spc="3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from</a:t>
            </a:r>
            <a:r>
              <a:rPr sz="2700" spc="2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the</a:t>
            </a:r>
            <a:r>
              <a:rPr sz="2700" spc="2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waves</a:t>
            </a:r>
            <a:r>
              <a:rPr sz="2700" spc="3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that</a:t>
            </a:r>
            <a:r>
              <a:rPr sz="2700" spc="35" dirty="0">
                <a:latin typeface="Microsoft Sans Serif"/>
                <a:cs typeface="Microsoft Sans Serif"/>
              </a:rPr>
              <a:t> </a:t>
            </a:r>
            <a:r>
              <a:rPr sz="2700" spc="-5" dirty="0">
                <a:latin typeface="Microsoft Sans Serif"/>
                <a:cs typeface="Microsoft Sans Serif"/>
              </a:rPr>
              <a:t>comprise</a:t>
            </a:r>
            <a:r>
              <a:rPr sz="2700" spc="3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it</a:t>
            </a:r>
            <a:endParaRPr sz="27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000">
              <a:latin typeface="Microsoft Sans Serif"/>
              <a:cs typeface="Microsoft Sans Serif"/>
            </a:endParaRPr>
          </a:p>
          <a:p>
            <a:pPr marL="12700" marR="9525" algn="just">
              <a:lnSpc>
                <a:spcPct val="100000"/>
              </a:lnSpc>
              <a:spcBef>
                <a:spcPts val="1995"/>
              </a:spcBef>
              <a:buFont typeface="Times New Roman"/>
              <a:buChar char="•"/>
              <a:tabLst>
                <a:tab pos="235585" algn="l"/>
              </a:tabLst>
            </a:pPr>
            <a:r>
              <a:rPr sz="28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Phase velocity</a:t>
            </a:r>
            <a:r>
              <a:rPr sz="28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t>: </a:t>
            </a:r>
            <a:r>
              <a:rPr sz="2800" spc="-10" dirty="0">
                <a:latin typeface="Microsoft Sans Serif"/>
                <a:cs typeface="Microsoft Sans Serif"/>
              </a:rPr>
              <a:t>The </a:t>
            </a:r>
            <a:r>
              <a:rPr sz="2800" dirty="0">
                <a:latin typeface="Microsoft Sans Serif"/>
                <a:cs typeface="Microsoft Sans Serif"/>
              </a:rPr>
              <a:t>rate </a:t>
            </a:r>
            <a:r>
              <a:rPr sz="2800" spc="-5" dirty="0">
                <a:latin typeface="Microsoft Sans Serif"/>
                <a:cs typeface="Microsoft Sans Serif"/>
              </a:rPr>
              <a:t>at which </a:t>
            </a:r>
            <a:r>
              <a:rPr sz="2800" spc="-10" dirty="0">
                <a:latin typeface="Microsoft Sans Serif"/>
                <a:cs typeface="Microsoft Sans Serif"/>
              </a:rPr>
              <a:t>the </a:t>
            </a:r>
            <a:r>
              <a:rPr sz="2800" spc="-5" dirty="0">
                <a:latin typeface="Microsoft Sans Serif"/>
                <a:cs typeface="Microsoft Sans Serif"/>
              </a:rPr>
              <a:t>phase of the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wave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propagates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in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space</a:t>
            </a:r>
            <a:endParaRPr sz="2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C0000"/>
              </a:buClr>
              <a:buFont typeface="Times New Roman"/>
              <a:buChar char="•"/>
            </a:pPr>
            <a:endParaRPr sz="415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235585" algn="l"/>
              </a:tabLst>
            </a:pPr>
            <a:r>
              <a:rPr sz="28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Group velocity</a:t>
            </a:r>
            <a:r>
              <a:rPr sz="28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t>:</a:t>
            </a:r>
            <a:r>
              <a:rPr sz="2800" spc="1470" dirty="0">
                <a:solidFill>
                  <a:srgbClr val="888888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The </a:t>
            </a:r>
            <a:r>
              <a:rPr sz="2800" dirty="0">
                <a:latin typeface="Microsoft Sans Serif"/>
                <a:cs typeface="Microsoft Sans Serif"/>
              </a:rPr>
              <a:t>rate </a:t>
            </a:r>
            <a:r>
              <a:rPr sz="2800" spc="-5" dirty="0">
                <a:latin typeface="Microsoft Sans Serif"/>
                <a:cs typeface="Microsoft Sans Serif"/>
              </a:rPr>
              <a:t>at which the envelope of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wave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packet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propagates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38100">
            <a:solidFill>
              <a:srgbClr val="CC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8599" y="1203147"/>
            <a:ext cx="4030345" cy="1598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mbria"/>
                <a:cs typeface="Cambria"/>
              </a:rPr>
              <a:t>How</a:t>
            </a:r>
            <a:r>
              <a:rPr sz="2400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fast </a:t>
            </a:r>
            <a:r>
              <a:rPr sz="2400" dirty="0">
                <a:latin typeface="Cambria"/>
                <a:cs typeface="Cambria"/>
              </a:rPr>
              <a:t>is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the</a:t>
            </a:r>
            <a:r>
              <a:rPr sz="2400" spc="-10" dirty="0">
                <a:latin typeface="Cambria"/>
                <a:cs typeface="Cambria"/>
              </a:rPr>
              <a:t> </a:t>
            </a:r>
            <a:r>
              <a:rPr sz="2400" spc="-35" dirty="0">
                <a:latin typeface="Cambria"/>
                <a:cs typeface="Cambria"/>
              </a:rPr>
              <a:t>wave</a:t>
            </a:r>
            <a:r>
              <a:rPr sz="2400" spc="-5" dirty="0">
                <a:latin typeface="Cambria"/>
                <a:cs typeface="Cambria"/>
              </a:rPr>
              <a:t> </a:t>
            </a:r>
            <a:r>
              <a:rPr sz="2400" spc="-15" dirty="0">
                <a:latin typeface="Cambria"/>
                <a:cs typeface="Cambria"/>
              </a:rPr>
              <a:t>traveling?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Cambria"/>
              <a:cs typeface="Cambria"/>
            </a:endParaRPr>
          </a:p>
          <a:p>
            <a:pPr marL="18415" marR="14604" algn="ctr">
              <a:lnSpc>
                <a:spcPct val="110000"/>
              </a:lnSpc>
            </a:pPr>
            <a:r>
              <a:rPr sz="2400" spc="-20" dirty="0">
                <a:latin typeface="Cambria"/>
                <a:cs typeface="Cambria"/>
              </a:rPr>
              <a:t>Velocity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is</a:t>
            </a:r>
            <a:r>
              <a:rPr sz="2400" spc="-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2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reference</a:t>
            </a:r>
            <a:r>
              <a:rPr sz="2400" spc="-5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distance </a:t>
            </a:r>
            <a:r>
              <a:rPr sz="2400" spc="-51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divided</a:t>
            </a:r>
            <a:r>
              <a:rPr sz="2400" spc="-20" dirty="0">
                <a:latin typeface="Cambria"/>
                <a:cs typeface="Cambria"/>
              </a:rPr>
              <a:t> </a:t>
            </a:r>
            <a:r>
              <a:rPr sz="2400" spc="-25" dirty="0">
                <a:latin typeface="Cambria"/>
                <a:cs typeface="Cambria"/>
              </a:rPr>
              <a:t>by</a:t>
            </a:r>
            <a:r>
              <a:rPr sz="2400" spc="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reference</a:t>
            </a:r>
            <a:r>
              <a:rPr sz="2400" spc="-30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time.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8093" y="3266694"/>
            <a:ext cx="5695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The phase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velocity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wavelength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period: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3773" y="3250209"/>
            <a:ext cx="115824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02260" algn="l"/>
                <a:tab pos="589915" algn="l"/>
              </a:tabLst>
            </a:pPr>
            <a:r>
              <a:rPr sz="2400" dirty="0">
                <a:latin typeface="Times New Roman"/>
                <a:cs typeface="Times New Roman"/>
              </a:rPr>
              <a:t>v	</a:t>
            </a:r>
            <a:r>
              <a:rPr sz="2400" dirty="0">
                <a:latin typeface="Calibri"/>
                <a:cs typeface="Calibri"/>
              </a:rPr>
              <a:t>=	</a:t>
            </a:r>
            <a:r>
              <a:rPr sz="2500" spc="-55" dirty="0">
                <a:latin typeface="Symbol"/>
                <a:cs typeface="Symbol"/>
              </a:rPr>
              <a:t>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500" spc="-45" dirty="0">
                <a:latin typeface="Symbol"/>
                <a:cs typeface="Symbol"/>
              </a:rPr>
              <a:t>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8093" y="4054881"/>
            <a:ext cx="168021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spc="-5" dirty="0">
                <a:latin typeface="Calibri"/>
                <a:cs typeface="Calibri"/>
              </a:rPr>
              <a:t>Since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f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1/</a:t>
            </a:r>
            <a:r>
              <a:rPr sz="2500" spc="-15" dirty="0">
                <a:latin typeface="Symbol"/>
                <a:cs typeface="Symbol"/>
              </a:rPr>
              <a:t></a:t>
            </a:r>
            <a:r>
              <a:rPr sz="25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8093" y="5262143"/>
            <a:ext cx="5062855" cy="8134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terms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k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dirty="0">
                <a:latin typeface="Symbol"/>
                <a:cs typeface="Symbol"/>
              </a:rPr>
              <a:t>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500" spc="-30" dirty="0">
                <a:latin typeface="Symbol"/>
                <a:cs typeface="Symbol"/>
              </a:rPr>
              <a:t></a:t>
            </a:r>
            <a:r>
              <a:rPr sz="2400" spc="-30" dirty="0">
                <a:latin typeface="Calibri"/>
                <a:cs typeface="Calibri"/>
              </a:rPr>
              <a:t>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angular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frequency,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500" spc="-70" dirty="0">
                <a:latin typeface="Symbol"/>
                <a:cs typeface="Symbol"/>
              </a:rPr>
              <a:t>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dirty="0">
                <a:latin typeface="Symbol"/>
                <a:cs typeface="Symbol"/>
              </a:rPr>
              <a:t>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500" spc="-25" dirty="0">
                <a:latin typeface="Symbol"/>
                <a:cs typeface="Symbol"/>
              </a:rPr>
              <a:t></a:t>
            </a:r>
            <a:r>
              <a:rPr sz="2400" spc="-25" dirty="0">
                <a:latin typeface="Calibri"/>
                <a:cs typeface="Calibri"/>
              </a:rPr>
              <a:t>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5" dirty="0">
                <a:latin typeface="Calibri"/>
                <a:cs typeface="Calibri"/>
              </a:rPr>
              <a:t> is: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00244" y="1143000"/>
            <a:ext cx="3810000" cy="1931035"/>
            <a:chOff x="5000244" y="1143000"/>
            <a:chExt cx="3810000" cy="1931035"/>
          </a:xfrm>
        </p:grpSpPr>
        <p:sp>
          <p:nvSpPr>
            <p:cNvPr id="8" name="object 8"/>
            <p:cNvSpPr/>
            <p:nvPr/>
          </p:nvSpPr>
          <p:spPr>
            <a:xfrm>
              <a:off x="5000244" y="1143000"/>
              <a:ext cx="3810000" cy="1931035"/>
            </a:xfrm>
            <a:custGeom>
              <a:avLst/>
              <a:gdLst/>
              <a:ahLst/>
              <a:cxnLst/>
              <a:rect l="l" t="t" r="r" b="b"/>
              <a:pathLst>
                <a:path w="3810000" h="1931035">
                  <a:moveTo>
                    <a:pt x="3810000" y="0"/>
                  </a:moveTo>
                  <a:lnTo>
                    <a:pt x="0" y="0"/>
                  </a:lnTo>
                  <a:lnTo>
                    <a:pt x="0" y="1930908"/>
                  </a:lnTo>
                  <a:lnTo>
                    <a:pt x="3810000" y="1930908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7112" y="1315212"/>
              <a:ext cx="3543299" cy="164591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144773" y="4072890"/>
            <a:ext cx="1272540" cy="524510"/>
          </a:xfrm>
          <a:prstGeom prst="rect">
            <a:avLst/>
          </a:prstGeom>
          <a:solidFill>
            <a:srgbClr val="FFFFFF"/>
          </a:solidFill>
          <a:ln w="38100">
            <a:solidFill>
              <a:srgbClr val="00CCFF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178435">
              <a:lnSpc>
                <a:spcPct val="100000"/>
              </a:lnSpc>
              <a:spcBef>
                <a:spcPts val="60"/>
              </a:spcBef>
            </a:pPr>
            <a:r>
              <a:rPr sz="2800" spc="-5" dirty="0">
                <a:latin typeface="Times New Roman"/>
                <a:cs typeface="Times New Roman"/>
              </a:rPr>
              <a:t>v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=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Times New Roman"/>
                <a:cs typeface="Times New Roman"/>
              </a:rPr>
              <a:t>f</a:t>
            </a:r>
            <a:r>
              <a:rPr sz="2800" i="1" spc="-25" dirty="0">
                <a:latin typeface="Times New Roman"/>
                <a:cs typeface="Times New Roman"/>
              </a:rPr>
              <a:t> </a:t>
            </a:r>
            <a:r>
              <a:rPr sz="2950" spc="-85" dirty="0">
                <a:latin typeface="Symbol"/>
                <a:cs typeface="Symbol"/>
              </a:rPr>
              <a:t></a:t>
            </a:r>
            <a:endParaRPr sz="295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11771" y="5282572"/>
            <a:ext cx="1326515" cy="47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2425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v	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2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50" spc="-105" dirty="0">
                <a:solidFill>
                  <a:srgbClr val="FF0000"/>
                </a:solidFill>
                <a:latin typeface="Symbol"/>
                <a:cs typeface="Symbol"/>
              </a:rPr>
              <a:t></a:t>
            </a:r>
            <a:r>
              <a:rPr sz="295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18288" y="0"/>
            <a:ext cx="9182100" cy="6896100"/>
            <a:chOff x="-18288" y="0"/>
            <a:chExt cx="9182100" cy="6896100"/>
          </a:xfrm>
        </p:grpSpPr>
        <p:sp>
          <p:nvSpPr>
            <p:cNvPr id="13" name="object 13"/>
            <p:cNvSpPr/>
            <p:nvPr/>
          </p:nvSpPr>
          <p:spPr>
            <a:xfrm>
              <a:off x="6430517" y="5215890"/>
              <a:ext cx="1999614" cy="643255"/>
            </a:xfrm>
            <a:custGeom>
              <a:avLst/>
              <a:gdLst/>
              <a:ahLst/>
              <a:cxnLst/>
              <a:rect l="l" t="t" r="r" b="b"/>
              <a:pathLst>
                <a:path w="1999615" h="643254">
                  <a:moveTo>
                    <a:pt x="0" y="321564"/>
                  </a:moveTo>
                  <a:lnTo>
                    <a:pt x="9125" y="277939"/>
                  </a:lnTo>
                  <a:lnTo>
                    <a:pt x="35708" y="236096"/>
                  </a:lnTo>
                  <a:lnTo>
                    <a:pt x="78557" y="196417"/>
                  </a:lnTo>
                  <a:lnTo>
                    <a:pt x="136482" y="159286"/>
                  </a:lnTo>
                  <a:lnTo>
                    <a:pt x="170726" y="141795"/>
                  </a:lnTo>
                  <a:lnTo>
                    <a:pt x="208293" y="125086"/>
                  </a:lnTo>
                  <a:lnTo>
                    <a:pt x="249033" y="109206"/>
                  </a:lnTo>
                  <a:lnTo>
                    <a:pt x="292798" y="94202"/>
                  </a:lnTo>
                  <a:lnTo>
                    <a:pt x="339439" y="80123"/>
                  </a:lnTo>
                  <a:lnTo>
                    <a:pt x="388807" y="67016"/>
                  </a:lnTo>
                  <a:lnTo>
                    <a:pt x="440754" y="54930"/>
                  </a:lnTo>
                  <a:lnTo>
                    <a:pt x="495130" y="43913"/>
                  </a:lnTo>
                  <a:lnTo>
                    <a:pt x="551787" y="34013"/>
                  </a:lnTo>
                  <a:lnTo>
                    <a:pt x="610576" y="25276"/>
                  </a:lnTo>
                  <a:lnTo>
                    <a:pt x="671348" y="17753"/>
                  </a:lnTo>
                  <a:lnTo>
                    <a:pt x="733954" y="11489"/>
                  </a:lnTo>
                  <a:lnTo>
                    <a:pt x="798245" y="6535"/>
                  </a:lnTo>
                  <a:lnTo>
                    <a:pt x="864073" y="2936"/>
                  </a:lnTo>
                  <a:lnTo>
                    <a:pt x="931289" y="742"/>
                  </a:lnTo>
                  <a:lnTo>
                    <a:pt x="999743" y="0"/>
                  </a:lnTo>
                  <a:lnTo>
                    <a:pt x="1068198" y="742"/>
                  </a:lnTo>
                  <a:lnTo>
                    <a:pt x="1135414" y="2936"/>
                  </a:lnTo>
                  <a:lnTo>
                    <a:pt x="1201242" y="6535"/>
                  </a:lnTo>
                  <a:lnTo>
                    <a:pt x="1265533" y="11489"/>
                  </a:lnTo>
                  <a:lnTo>
                    <a:pt x="1328139" y="17753"/>
                  </a:lnTo>
                  <a:lnTo>
                    <a:pt x="1388911" y="25276"/>
                  </a:lnTo>
                  <a:lnTo>
                    <a:pt x="1447700" y="34013"/>
                  </a:lnTo>
                  <a:lnTo>
                    <a:pt x="1504357" y="43913"/>
                  </a:lnTo>
                  <a:lnTo>
                    <a:pt x="1558733" y="54930"/>
                  </a:lnTo>
                  <a:lnTo>
                    <a:pt x="1610680" y="67016"/>
                  </a:lnTo>
                  <a:lnTo>
                    <a:pt x="1660048" y="80123"/>
                  </a:lnTo>
                  <a:lnTo>
                    <a:pt x="1706689" y="94202"/>
                  </a:lnTo>
                  <a:lnTo>
                    <a:pt x="1750454" y="109206"/>
                  </a:lnTo>
                  <a:lnTo>
                    <a:pt x="1791194" y="125086"/>
                  </a:lnTo>
                  <a:lnTo>
                    <a:pt x="1828761" y="141795"/>
                  </a:lnTo>
                  <a:lnTo>
                    <a:pt x="1863005" y="159286"/>
                  </a:lnTo>
                  <a:lnTo>
                    <a:pt x="1920930" y="196417"/>
                  </a:lnTo>
                  <a:lnTo>
                    <a:pt x="1963779" y="236096"/>
                  </a:lnTo>
                  <a:lnTo>
                    <a:pt x="1990362" y="277939"/>
                  </a:lnTo>
                  <a:lnTo>
                    <a:pt x="1999488" y="321564"/>
                  </a:lnTo>
                  <a:lnTo>
                    <a:pt x="1997181" y="343580"/>
                  </a:lnTo>
                  <a:lnTo>
                    <a:pt x="1979178" y="386370"/>
                  </a:lnTo>
                  <a:lnTo>
                    <a:pt x="1944314" y="427185"/>
                  </a:lnTo>
                  <a:lnTo>
                    <a:pt x="1893778" y="465640"/>
                  </a:lnTo>
                  <a:lnTo>
                    <a:pt x="1828761" y="501354"/>
                  </a:lnTo>
                  <a:lnTo>
                    <a:pt x="1791194" y="518062"/>
                  </a:lnTo>
                  <a:lnTo>
                    <a:pt x="1750454" y="533942"/>
                  </a:lnTo>
                  <a:lnTo>
                    <a:pt x="1706689" y="548944"/>
                  </a:lnTo>
                  <a:lnTo>
                    <a:pt x="1660048" y="563022"/>
                  </a:lnTo>
                  <a:lnTo>
                    <a:pt x="1610680" y="576126"/>
                  </a:lnTo>
                  <a:lnTo>
                    <a:pt x="1558733" y="588210"/>
                  </a:lnTo>
                  <a:lnTo>
                    <a:pt x="1504357" y="599225"/>
                  </a:lnTo>
                  <a:lnTo>
                    <a:pt x="1447700" y="609124"/>
                  </a:lnTo>
                  <a:lnTo>
                    <a:pt x="1388911" y="617858"/>
                  </a:lnTo>
                  <a:lnTo>
                    <a:pt x="1328139" y="625379"/>
                  </a:lnTo>
                  <a:lnTo>
                    <a:pt x="1265533" y="631641"/>
                  </a:lnTo>
                  <a:lnTo>
                    <a:pt x="1201242" y="636595"/>
                  </a:lnTo>
                  <a:lnTo>
                    <a:pt x="1135414" y="640192"/>
                  </a:lnTo>
                  <a:lnTo>
                    <a:pt x="1068198" y="642386"/>
                  </a:lnTo>
                  <a:lnTo>
                    <a:pt x="999743" y="643128"/>
                  </a:lnTo>
                  <a:lnTo>
                    <a:pt x="931289" y="642386"/>
                  </a:lnTo>
                  <a:lnTo>
                    <a:pt x="864073" y="640192"/>
                  </a:lnTo>
                  <a:lnTo>
                    <a:pt x="798245" y="636595"/>
                  </a:lnTo>
                  <a:lnTo>
                    <a:pt x="733954" y="631641"/>
                  </a:lnTo>
                  <a:lnTo>
                    <a:pt x="671348" y="625379"/>
                  </a:lnTo>
                  <a:lnTo>
                    <a:pt x="610576" y="617858"/>
                  </a:lnTo>
                  <a:lnTo>
                    <a:pt x="551787" y="609124"/>
                  </a:lnTo>
                  <a:lnTo>
                    <a:pt x="495130" y="599225"/>
                  </a:lnTo>
                  <a:lnTo>
                    <a:pt x="440754" y="588210"/>
                  </a:lnTo>
                  <a:lnTo>
                    <a:pt x="388807" y="576126"/>
                  </a:lnTo>
                  <a:lnTo>
                    <a:pt x="339439" y="563022"/>
                  </a:lnTo>
                  <a:lnTo>
                    <a:pt x="292798" y="548944"/>
                  </a:lnTo>
                  <a:lnTo>
                    <a:pt x="249033" y="533942"/>
                  </a:lnTo>
                  <a:lnTo>
                    <a:pt x="208293" y="518062"/>
                  </a:lnTo>
                  <a:lnTo>
                    <a:pt x="170726" y="501354"/>
                  </a:lnTo>
                  <a:lnTo>
                    <a:pt x="136482" y="483864"/>
                  </a:lnTo>
                  <a:lnTo>
                    <a:pt x="78557" y="446732"/>
                  </a:lnTo>
                  <a:lnTo>
                    <a:pt x="35708" y="407049"/>
                  </a:lnTo>
                  <a:lnTo>
                    <a:pt x="9125" y="365198"/>
                  </a:lnTo>
                  <a:lnTo>
                    <a:pt x="0" y="321564"/>
                  </a:lnTo>
                  <a:close/>
                </a:path>
              </a:pathLst>
            </a:custGeom>
            <a:ln w="38100">
              <a:solidFill>
                <a:srgbClr val="0448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1" y="761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38100">
              <a:solidFill>
                <a:srgbClr val="CC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338" y="44957"/>
              <a:ext cx="9072880" cy="937260"/>
            </a:xfrm>
            <a:custGeom>
              <a:avLst/>
              <a:gdLst/>
              <a:ahLst/>
              <a:cxnLst/>
              <a:rect l="l" t="t" r="r" b="b"/>
              <a:pathLst>
                <a:path w="9072880" h="937260">
                  <a:moveTo>
                    <a:pt x="9072372" y="0"/>
                  </a:moveTo>
                  <a:lnTo>
                    <a:pt x="0" y="0"/>
                  </a:lnTo>
                  <a:lnTo>
                    <a:pt x="0" y="937260"/>
                  </a:lnTo>
                  <a:lnTo>
                    <a:pt x="9072372" y="937260"/>
                  </a:lnTo>
                  <a:lnTo>
                    <a:pt x="9072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338" y="44957"/>
              <a:ext cx="9072880" cy="937260"/>
            </a:xfrm>
            <a:custGeom>
              <a:avLst/>
              <a:gdLst/>
              <a:ahLst/>
              <a:cxnLst/>
              <a:rect l="l" t="t" r="r" b="b"/>
              <a:pathLst>
                <a:path w="9072880" h="937260">
                  <a:moveTo>
                    <a:pt x="0" y="937260"/>
                  </a:moveTo>
                  <a:lnTo>
                    <a:pt x="9072372" y="937260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93726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948052" y="93675"/>
            <a:ext cx="48145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0000"/>
                </a:solidFill>
                <a:latin typeface="Microsoft Sans Serif"/>
                <a:cs typeface="Microsoft Sans Serif"/>
              </a:rPr>
              <a:t>The</a:t>
            </a:r>
            <a:r>
              <a:rPr sz="4400" b="0" spc="3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4400" b="0" dirty="0">
                <a:solidFill>
                  <a:srgbClr val="FF0000"/>
                </a:solidFill>
                <a:latin typeface="Microsoft Sans Serif"/>
                <a:cs typeface="Microsoft Sans Serif"/>
              </a:rPr>
              <a:t>Phase</a:t>
            </a:r>
            <a:r>
              <a:rPr sz="4400" b="0" spc="3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4400" b="0" spc="-40" dirty="0">
                <a:solidFill>
                  <a:srgbClr val="FF0000"/>
                </a:solidFill>
                <a:latin typeface="Microsoft Sans Serif"/>
                <a:cs typeface="Microsoft Sans Serif"/>
              </a:rPr>
              <a:t>Velocity</a:t>
            </a:r>
            <a:endParaRPr sz="4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81" y="0"/>
            <a:ext cx="9145905" cy="6858000"/>
            <a:chOff x="-881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47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0762" cy="10199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81" y="52959"/>
              <a:ext cx="9145643" cy="90081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532621" y="6568516"/>
            <a:ext cx="15557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D1EAED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10460" y="275336"/>
            <a:ext cx="43408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4400" b="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0" spc="-15" dirty="0">
                <a:solidFill>
                  <a:srgbClr val="FFFFFF"/>
                </a:solidFill>
                <a:latin typeface="Calibri"/>
                <a:cs typeface="Calibri"/>
              </a:rPr>
              <a:t>Group</a:t>
            </a:r>
            <a:r>
              <a:rPr sz="4400" b="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0" spc="-30" dirty="0">
                <a:solidFill>
                  <a:srgbClr val="FFFFFF"/>
                </a:solidFill>
                <a:latin typeface="Calibri"/>
                <a:cs typeface="Calibri"/>
              </a:rPr>
              <a:t>Velocity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7056" y="981455"/>
            <a:ext cx="9036050" cy="5737860"/>
            <a:chOff x="67056" y="981455"/>
            <a:chExt cx="9036050" cy="573786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8116" y="981455"/>
              <a:ext cx="6986016" cy="34290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7056" y="4489703"/>
              <a:ext cx="9036050" cy="2230120"/>
            </a:xfrm>
            <a:custGeom>
              <a:avLst/>
              <a:gdLst/>
              <a:ahLst/>
              <a:cxnLst/>
              <a:rect l="l" t="t" r="r" b="b"/>
              <a:pathLst>
                <a:path w="9036050" h="2230120">
                  <a:moveTo>
                    <a:pt x="9035796" y="0"/>
                  </a:moveTo>
                  <a:lnTo>
                    <a:pt x="0" y="0"/>
                  </a:lnTo>
                  <a:lnTo>
                    <a:pt x="0" y="2229612"/>
                  </a:lnTo>
                  <a:lnTo>
                    <a:pt x="9035796" y="2229612"/>
                  </a:lnTo>
                  <a:lnTo>
                    <a:pt x="90357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5491" y="4515739"/>
            <a:ext cx="8502650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52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This is</a:t>
            </a:r>
            <a:r>
              <a:rPr sz="2400" b="1" spc="-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the</a:t>
            </a:r>
            <a:r>
              <a:rPr sz="2400" b="1" spc="-10" dirty="0">
                <a:solidFill>
                  <a:srgbClr val="0000FF"/>
                </a:solidFill>
                <a:latin typeface="Cambria"/>
                <a:cs typeface="Cambria"/>
              </a:rPr>
              <a:t> velocity</a:t>
            </a:r>
            <a:r>
              <a:rPr sz="24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at which</a:t>
            </a:r>
            <a:r>
              <a:rPr sz="24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mbria"/>
                <a:cs typeface="Cambria"/>
              </a:rPr>
              <a:t>the</a:t>
            </a:r>
            <a:r>
              <a:rPr sz="2400" b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00FF"/>
                </a:solidFill>
                <a:latin typeface="Cambria"/>
                <a:cs typeface="Cambria"/>
              </a:rPr>
              <a:t>overall</a:t>
            </a:r>
            <a:r>
              <a:rPr sz="2400" b="1" spc="-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shape</a:t>
            </a:r>
            <a:r>
              <a:rPr sz="2400" b="1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of the</a:t>
            </a:r>
            <a:r>
              <a:rPr sz="24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00FF"/>
                </a:solidFill>
                <a:latin typeface="Cambria"/>
                <a:cs typeface="Cambria"/>
              </a:rPr>
              <a:t>wave’s </a:t>
            </a:r>
            <a:r>
              <a:rPr sz="2400" b="1" spc="-509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amplitudes,</a:t>
            </a:r>
            <a:r>
              <a:rPr sz="2400" b="1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or the</a:t>
            </a:r>
            <a:r>
              <a:rPr sz="24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50" dirty="0">
                <a:solidFill>
                  <a:srgbClr val="0000FF"/>
                </a:solidFill>
                <a:latin typeface="Cambria"/>
                <a:cs typeface="Cambria"/>
              </a:rPr>
              <a:t>wave</a:t>
            </a:r>
            <a:r>
              <a:rPr sz="24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00FF"/>
                </a:solidFill>
                <a:latin typeface="Cambria"/>
                <a:cs typeface="Cambria"/>
              </a:rPr>
              <a:t>‘envelope’,</a:t>
            </a:r>
            <a:r>
              <a:rPr sz="24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0FF"/>
                </a:solidFill>
                <a:latin typeface="Cambria"/>
                <a:cs typeface="Cambria"/>
              </a:rPr>
              <a:t>propagates.</a:t>
            </a:r>
            <a:r>
              <a:rPr sz="2400" b="1" spc="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(=</a:t>
            </a:r>
            <a:r>
              <a:rPr sz="2400" b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i="1" spc="-5" dirty="0">
                <a:solidFill>
                  <a:srgbClr val="0000FF"/>
                </a:solidFill>
                <a:latin typeface="Cambria"/>
                <a:cs typeface="Cambria"/>
              </a:rPr>
              <a:t>signal </a:t>
            </a:r>
            <a:r>
              <a:rPr sz="2400" b="1" i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i="1" spc="-5" dirty="0">
                <a:solidFill>
                  <a:srgbClr val="0000FF"/>
                </a:solidFill>
                <a:latin typeface="Cambria"/>
                <a:cs typeface="Cambria"/>
              </a:rPr>
              <a:t>velocity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endParaRPr sz="24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195"/>
              </a:spcBef>
            </a:pP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Here,</a:t>
            </a:r>
            <a:r>
              <a:rPr sz="28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phase</a:t>
            </a:r>
            <a:r>
              <a:rPr sz="28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velocity</a:t>
            </a:r>
            <a:r>
              <a:rPr sz="28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28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group</a:t>
            </a:r>
            <a:r>
              <a:rPr sz="28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velocity</a:t>
            </a:r>
            <a:r>
              <a:rPr sz="28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(the</a:t>
            </a:r>
            <a:r>
              <a:rPr sz="28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medium</a:t>
            </a:r>
            <a:r>
              <a:rPr sz="28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80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spc="-5" dirty="0">
                <a:solidFill>
                  <a:srgbClr val="FF0000"/>
                </a:solidFill>
                <a:latin typeface="Calibri"/>
                <a:cs typeface="Calibri"/>
              </a:rPr>
              <a:t>non- </a:t>
            </a:r>
            <a:r>
              <a:rPr sz="2800" b="1" i="1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FF0000"/>
                </a:solidFill>
                <a:latin typeface="Calibri"/>
                <a:cs typeface="Calibri"/>
              </a:rPr>
              <a:t>dispersive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38100">
            <a:solidFill>
              <a:srgbClr val="CC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81" y="0"/>
            <a:ext cx="9145905" cy="6858000"/>
            <a:chOff x="-881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47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0762" cy="10199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81" y="52959"/>
              <a:ext cx="9145643" cy="90081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532621" y="6568516"/>
            <a:ext cx="15557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D1EAED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98545" marR="5080" indent="-2889250">
              <a:lnSpc>
                <a:spcPct val="100000"/>
              </a:lnSpc>
              <a:spcBef>
                <a:spcPts val="100"/>
              </a:spcBef>
            </a:pPr>
            <a:r>
              <a:rPr sz="3200" b="0" spc="-10" dirty="0">
                <a:solidFill>
                  <a:srgbClr val="FFFFFF"/>
                </a:solidFill>
                <a:latin typeface="Calibri"/>
                <a:cs typeface="Calibri"/>
              </a:rPr>
              <a:t>Dispersion:</a:t>
            </a:r>
            <a:r>
              <a:rPr sz="3200" b="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0" spc="-15" dirty="0">
                <a:solidFill>
                  <a:srgbClr val="FFFFFF"/>
                </a:solidFill>
                <a:latin typeface="Calibri"/>
                <a:cs typeface="Calibri"/>
              </a:rPr>
              <a:t>phase/group</a:t>
            </a:r>
            <a:r>
              <a:rPr sz="3200" b="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0" spc="-5" dirty="0">
                <a:solidFill>
                  <a:srgbClr val="FFFFFF"/>
                </a:solidFill>
                <a:latin typeface="Calibri"/>
                <a:cs typeface="Calibri"/>
              </a:rPr>
              <a:t>velocity</a:t>
            </a:r>
            <a:r>
              <a:rPr sz="3200" b="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0" spc="-5" dirty="0">
                <a:solidFill>
                  <a:srgbClr val="FFFFFF"/>
                </a:solidFill>
                <a:latin typeface="Calibri"/>
                <a:cs typeface="Calibri"/>
              </a:rPr>
              <a:t>depends</a:t>
            </a:r>
            <a:r>
              <a:rPr sz="3200" b="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3200" b="0" spc="-7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0" spc="-5" dirty="0">
                <a:solidFill>
                  <a:srgbClr val="FFFFFF"/>
                </a:solidFill>
                <a:latin typeface="Calibri"/>
                <a:cs typeface="Calibri"/>
              </a:rPr>
              <a:t>frequency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1124711"/>
            <a:ext cx="9144000" cy="5572125"/>
            <a:chOff x="0" y="1124711"/>
            <a:chExt cx="9144000" cy="557212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124711"/>
              <a:ext cx="9144000" cy="403250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5126735"/>
              <a:ext cx="9144000" cy="1569720"/>
            </a:xfrm>
            <a:custGeom>
              <a:avLst/>
              <a:gdLst/>
              <a:ahLst/>
              <a:cxnLst/>
              <a:rect l="l" t="t" r="r" b="b"/>
              <a:pathLst>
                <a:path w="9144000" h="1569720">
                  <a:moveTo>
                    <a:pt x="9144000" y="0"/>
                  </a:moveTo>
                  <a:lnTo>
                    <a:pt x="0" y="0"/>
                  </a:lnTo>
                  <a:lnTo>
                    <a:pt x="0" y="1569720"/>
                  </a:lnTo>
                  <a:lnTo>
                    <a:pt x="9144000" y="156972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739" y="5143246"/>
            <a:ext cx="8889365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Black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dot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moves 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at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phase</a:t>
            </a:r>
            <a:r>
              <a:rPr sz="2400" b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velocity.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spc="-15" dirty="0">
                <a:solidFill>
                  <a:srgbClr val="FF0000"/>
                </a:solidFill>
                <a:latin typeface="Cambria"/>
                <a:cs typeface="Cambria"/>
              </a:rPr>
              <a:t>Red</a:t>
            </a:r>
            <a:r>
              <a:rPr sz="2400" b="1" i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i="1" dirty="0">
                <a:solidFill>
                  <a:srgbClr val="0000FF"/>
                </a:solidFill>
                <a:latin typeface="Cambria"/>
                <a:cs typeface="Cambria"/>
              </a:rPr>
              <a:t>dot</a:t>
            </a:r>
            <a:r>
              <a:rPr sz="2400" b="1" i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0000FF"/>
                </a:solidFill>
                <a:latin typeface="Cambria"/>
                <a:cs typeface="Cambria"/>
              </a:rPr>
              <a:t>moves</a:t>
            </a:r>
            <a:r>
              <a:rPr sz="2400" b="1" i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i="1" dirty="0">
                <a:solidFill>
                  <a:srgbClr val="0000FF"/>
                </a:solidFill>
                <a:latin typeface="Cambria"/>
                <a:cs typeface="Cambria"/>
              </a:rPr>
              <a:t>at</a:t>
            </a:r>
            <a:r>
              <a:rPr sz="2400" b="1" i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i="1" spc="-10" dirty="0">
                <a:solidFill>
                  <a:srgbClr val="0000FF"/>
                </a:solidFill>
                <a:latin typeface="Cambria"/>
                <a:cs typeface="Cambria"/>
              </a:rPr>
              <a:t>group</a:t>
            </a:r>
            <a:r>
              <a:rPr sz="2400" b="1" i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i="1" spc="-5" dirty="0">
                <a:solidFill>
                  <a:srgbClr val="0000FF"/>
                </a:solidFill>
                <a:latin typeface="Cambria"/>
                <a:cs typeface="Cambria"/>
              </a:rPr>
              <a:t>velocity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This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 is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normal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dispersion</a:t>
            </a:r>
            <a:r>
              <a:rPr sz="2400" b="1" i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(refractive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index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decreases</a:t>
            </a:r>
            <a:r>
              <a:rPr sz="2400" b="1" i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with increasing</a:t>
            </a:r>
            <a:r>
              <a:rPr sz="2400" b="1" i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λ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38100">
            <a:solidFill>
              <a:srgbClr val="CC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47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532621" y="6568516"/>
            <a:ext cx="15557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D1EAED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881" y="0"/>
            <a:ext cx="9145643" cy="537362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07160" y="471297"/>
            <a:ext cx="65246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38095" marR="5080" indent="-2526030">
              <a:lnSpc>
                <a:spcPct val="100000"/>
              </a:lnSpc>
              <a:spcBef>
                <a:spcPts val="95"/>
              </a:spcBef>
            </a:pPr>
            <a:r>
              <a:rPr b="0" spc="-15" dirty="0">
                <a:solidFill>
                  <a:srgbClr val="FF0000"/>
                </a:solidFill>
                <a:latin typeface="Calibri"/>
                <a:cs typeface="Calibri"/>
              </a:rPr>
              <a:t>Dispersion:</a:t>
            </a:r>
            <a:r>
              <a:rPr b="0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0" spc="-15" dirty="0">
                <a:solidFill>
                  <a:srgbClr val="FF0000"/>
                </a:solidFill>
                <a:latin typeface="Calibri"/>
                <a:cs typeface="Calibri"/>
              </a:rPr>
              <a:t>phase/group</a:t>
            </a:r>
            <a:r>
              <a:rPr b="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FF0000"/>
                </a:solidFill>
                <a:latin typeface="Calibri"/>
                <a:cs typeface="Calibri"/>
              </a:rPr>
              <a:t>velocity</a:t>
            </a:r>
            <a:r>
              <a:rPr b="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FF0000"/>
                </a:solidFill>
                <a:latin typeface="Calibri"/>
                <a:cs typeface="Calibri"/>
              </a:rPr>
              <a:t>depends</a:t>
            </a:r>
            <a:r>
              <a:rPr b="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FF0000"/>
                </a:solidFill>
                <a:latin typeface="Calibri"/>
                <a:cs typeface="Calibri"/>
              </a:rPr>
              <a:t>on </a:t>
            </a:r>
            <a:r>
              <a:rPr b="0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FF0000"/>
                </a:solidFill>
                <a:latin typeface="Calibri"/>
                <a:cs typeface="Calibri"/>
              </a:rPr>
              <a:t>frequency</a:t>
            </a:r>
          </a:p>
        </p:txBody>
      </p:sp>
      <p:sp>
        <p:nvSpPr>
          <p:cNvPr id="9" name="object 9"/>
          <p:cNvSpPr/>
          <p:nvPr/>
        </p:nvSpPr>
        <p:spPr>
          <a:xfrm>
            <a:off x="9144" y="5300471"/>
            <a:ext cx="9135110" cy="1478280"/>
          </a:xfrm>
          <a:custGeom>
            <a:avLst/>
            <a:gdLst/>
            <a:ahLst/>
            <a:cxnLst/>
            <a:rect l="l" t="t" r="r" b="b"/>
            <a:pathLst>
              <a:path w="9135110" h="1478279">
                <a:moveTo>
                  <a:pt x="0" y="1478280"/>
                </a:moveTo>
                <a:lnTo>
                  <a:pt x="9134856" y="1478280"/>
                </a:lnTo>
                <a:lnTo>
                  <a:pt x="9134856" y="0"/>
                </a:lnTo>
                <a:lnTo>
                  <a:pt x="0" y="0"/>
                </a:lnTo>
                <a:lnTo>
                  <a:pt x="0" y="1478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188" y="5319471"/>
            <a:ext cx="8658860" cy="1057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Black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dot</a:t>
            </a:r>
            <a:r>
              <a:rPr sz="2200" b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moves</a:t>
            </a:r>
            <a:r>
              <a:rPr sz="22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00FF"/>
                </a:solidFill>
                <a:latin typeface="Calibri"/>
                <a:cs typeface="Calibri"/>
              </a:rPr>
              <a:t>at</a:t>
            </a:r>
            <a:r>
              <a:rPr sz="2200" b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group</a:t>
            </a:r>
            <a:r>
              <a:rPr sz="2200" b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0000FF"/>
                </a:solidFill>
                <a:latin typeface="Calibri"/>
                <a:cs typeface="Calibri"/>
              </a:rPr>
              <a:t>velocity.</a:t>
            </a:r>
            <a:r>
              <a:rPr sz="2200" b="1" spc="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i="1" spc="-15" dirty="0">
                <a:solidFill>
                  <a:srgbClr val="FF0000"/>
                </a:solidFill>
                <a:latin typeface="Cambria"/>
                <a:cs typeface="Cambria"/>
              </a:rPr>
              <a:t>Red</a:t>
            </a:r>
            <a:r>
              <a:rPr sz="2200" b="1" i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200" b="1" i="1" spc="-5" dirty="0">
                <a:solidFill>
                  <a:srgbClr val="0000FF"/>
                </a:solidFill>
                <a:latin typeface="Cambria"/>
                <a:cs typeface="Cambria"/>
              </a:rPr>
              <a:t>dot</a:t>
            </a:r>
            <a:r>
              <a:rPr sz="2200" b="1" i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i="1" spc="-15" dirty="0">
                <a:solidFill>
                  <a:srgbClr val="0000FF"/>
                </a:solidFill>
                <a:latin typeface="Cambria"/>
                <a:cs typeface="Cambria"/>
              </a:rPr>
              <a:t>moves</a:t>
            </a:r>
            <a:r>
              <a:rPr sz="2200" b="1" i="1" spc="-5" dirty="0">
                <a:solidFill>
                  <a:srgbClr val="0000FF"/>
                </a:solidFill>
                <a:latin typeface="Cambria"/>
                <a:cs typeface="Cambria"/>
              </a:rPr>
              <a:t> at</a:t>
            </a:r>
            <a:r>
              <a:rPr sz="2200" b="1" i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i="1" spc="-10" dirty="0">
                <a:solidFill>
                  <a:srgbClr val="0000FF"/>
                </a:solidFill>
                <a:latin typeface="Cambria"/>
                <a:cs typeface="Cambria"/>
              </a:rPr>
              <a:t>phase</a:t>
            </a:r>
            <a:r>
              <a:rPr sz="2200" b="1" i="1" spc="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i="1" dirty="0">
                <a:solidFill>
                  <a:srgbClr val="0000FF"/>
                </a:solidFill>
                <a:latin typeface="Cambria"/>
                <a:cs typeface="Cambria"/>
              </a:rPr>
              <a:t>velocity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This</a:t>
            </a:r>
            <a:r>
              <a:rPr sz="22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libri"/>
                <a:cs typeface="Calibri"/>
              </a:rPr>
              <a:t>is</a:t>
            </a:r>
            <a:r>
              <a:rPr sz="22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FF0000"/>
                </a:solidFill>
                <a:latin typeface="Calibri"/>
                <a:cs typeface="Calibri"/>
              </a:rPr>
              <a:t>anomalous</a:t>
            </a:r>
            <a:r>
              <a:rPr sz="24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0000FF"/>
                </a:solidFill>
                <a:latin typeface="Calibri"/>
                <a:cs typeface="Calibri"/>
              </a:rPr>
              <a:t>dispersion</a:t>
            </a:r>
            <a:r>
              <a:rPr sz="2200" b="1" i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(refractive</a:t>
            </a:r>
            <a:r>
              <a:rPr sz="2200" b="1" spc="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libri"/>
                <a:cs typeface="Calibri"/>
              </a:rPr>
              <a:t>index</a:t>
            </a:r>
            <a:r>
              <a:rPr sz="2200" b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0000FF"/>
                </a:solidFill>
                <a:latin typeface="Calibri"/>
                <a:cs typeface="Calibri"/>
              </a:rPr>
              <a:t>increases</a:t>
            </a:r>
            <a:r>
              <a:rPr sz="2200" b="1" i="1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0000FF"/>
                </a:solidFill>
                <a:latin typeface="Calibri"/>
                <a:cs typeface="Calibri"/>
              </a:rPr>
              <a:t>with</a:t>
            </a:r>
            <a:r>
              <a:rPr sz="2200" b="1" i="1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0000FF"/>
                </a:solidFill>
                <a:latin typeface="Calibri"/>
                <a:cs typeface="Calibri"/>
              </a:rPr>
              <a:t>increasing</a:t>
            </a:r>
            <a:r>
              <a:rPr sz="2200" b="1" i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0000FF"/>
                </a:solidFill>
                <a:latin typeface="Calibri"/>
                <a:cs typeface="Calibri"/>
              </a:rPr>
              <a:t>λ</a:t>
            </a:r>
            <a:r>
              <a:rPr sz="2200" b="1" spc="-10" dirty="0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38100">
            <a:solidFill>
              <a:srgbClr val="CC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2523" y="1130046"/>
            <a:ext cx="3209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Course</a:t>
            </a:r>
            <a:r>
              <a:rPr sz="3600" u="heavy" spc="-8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Outline...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065" y="2084958"/>
            <a:ext cx="8341359" cy="32410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99"/>
              </a:lnSpc>
              <a:spcBef>
                <a:spcPts val="90"/>
              </a:spcBef>
            </a:pPr>
            <a:r>
              <a:rPr sz="2800" i="1" spc="-15" dirty="0">
                <a:solidFill>
                  <a:srgbClr val="FF0000"/>
                </a:solidFill>
                <a:latin typeface="Arial"/>
                <a:cs typeface="Arial"/>
              </a:rPr>
              <a:t>Wave</a:t>
            </a:r>
            <a:r>
              <a:rPr sz="2800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nature</a:t>
            </a:r>
            <a:r>
              <a:rPr sz="2800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2800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FF0000"/>
                </a:solidFill>
                <a:latin typeface="Arial"/>
                <a:cs typeface="Arial"/>
              </a:rPr>
              <a:t>particles:</a:t>
            </a:r>
            <a:r>
              <a:rPr sz="2800" i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de-Broglie</a:t>
            </a:r>
            <a:r>
              <a:rPr sz="240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wave</a:t>
            </a:r>
            <a:r>
              <a:rPr sz="240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as</a:t>
            </a:r>
            <a:r>
              <a:rPr sz="2400" dirty="0">
                <a:solidFill>
                  <a:srgbClr val="0000FF"/>
                </a:solidFill>
                <a:latin typeface="Microsoft Sans Serif"/>
                <a:cs typeface="Microsoft Sans Serif"/>
              </a:rPr>
              <a:t> matter </a:t>
            </a:r>
            <a:r>
              <a:rPr sz="2400" spc="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waves, </a:t>
            </a:r>
            <a:r>
              <a:rPr sz="2400" spc="-20" dirty="0">
                <a:solidFill>
                  <a:srgbClr val="0000FF"/>
                </a:solidFill>
                <a:latin typeface="Microsoft Sans Serif"/>
                <a:cs typeface="Microsoft Sans Serif"/>
              </a:rPr>
              <a:t>Waves</a:t>
            </a:r>
            <a:r>
              <a:rPr sz="2400" spc="-1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of probability</a:t>
            </a:r>
            <a:r>
              <a:rPr sz="2400" dirty="0">
                <a:solidFill>
                  <a:srgbClr val="0000FF"/>
                </a:solidFill>
                <a:latin typeface="Microsoft Sans Serif"/>
                <a:cs typeface="Microsoft Sans Serif"/>
              </a:rPr>
              <a:t> &amp; </a:t>
            </a:r>
            <a:r>
              <a:rPr sz="24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wave function,</a:t>
            </a:r>
            <a:r>
              <a:rPr sz="2400" spc="62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Matter waves </a:t>
            </a:r>
            <a:r>
              <a:rPr sz="240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as</a:t>
            </a:r>
            <a:r>
              <a:rPr sz="240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group</a:t>
            </a:r>
            <a:r>
              <a:rPr sz="240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waves,</a:t>
            </a:r>
            <a:r>
              <a:rPr sz="240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phase</a:t>
            </a:r>
            <a:r>
              <a:rPr sz="240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velocity</a:t>
            </a:r>
            <a:r>
              <a:rPr sz="2400" dirty="0">
                <a:solidFill>
                  <a:srgbClr val="0000FF"/>
                </a:solidFill>
                <a:latin typeface="Microsoft Sans Serif"/>
                <a:cs typeface="Microsoft Sans Serif"/>
              </a:rPr>
              <a:t> &amp;</a:t>
            </a:r>
            <a:r>
              <a:rPr sz="2400" spc="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group</a:t>
            </a:r>
            <a:r>
              <a:rPr sz="240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000FF"/>
                </a:solidFill>
                <a:latin typeface="Microsoft Sans Serif"/>
                <a:cs typeface="Microsoft Sans Serif"/>
              </a:rPr>
              <a:t>velocity,</a:t>
            </a:r>
            <a:r>
              <a:rPr sz="2400" spc="-2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Particle </a:t>
            </a:r>
            <a:r>
              <a:rPr sz="2400" spc="-62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diffraction</a:t>
            </a:r>
            <a:r>
              <a:rPr sz="24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00FF"/>
                </a:solidFill>
                <a:latin typeface="Microsoft Sans Serif"/>
                <a:cs typeface="Microsoft Sans Serif"/>
              </a:rPr>
              <a:t>&amp;</a:t>
            </a:r>
            <a:r>
              <a:rPr sz="2400" spc="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Davison-Germer</a:t>
            </a:r>
            <a:r>
              <a:rPr sz="240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experiment,</a:t>
            </a:r>
            <a:r>
              <a:rPr sz="240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Uncertainty </a:t>
            </a:r>
            <a:r>
              <a:rPr sz="240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principle</a:t>
            </a:r>
            <a:r>
              <a:rPr sz="2400" spc="6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and</a:t>
            </a:r>
            <a:r>
              <a:rPr sz="2400" spc="4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its</a:t>
            </a:r>
            <a:r>
              <a:rPr sz="2400" spc="2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applications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301625">
              <a:lnSpc>
                <a:spcPct val="100000"/>
              </a:lnSpc>
            </a:pPr>
            <a:r>
              <a:rPr sz="2400" b="1" spc="-15" dirty="0">
                <a:latin typeface="Cambria"/>
                <a:cs typeface="Cambria"/>
              </a:rPr>
              <a:t>References:</a:t>
            </a:r>
            <a:endParaRPr sz="2400">
              <a:latin typeface="Cambria"/>
              <a:cs typeface="Cambria"/>
            </a:endParaRPr>
          </a:p>
          <a:p>
            <a:pPr marL="758825" marR="293370" indent="-4572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mbria"/>
                <a:cs typeface="Cambria"/>
              </a:rPr>
              <a:t>A.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spc="-30" dirty="0">
                <a:latin typeface="Cambria"/>
                <a:cs typeface="Cambria"/>
              </a:rPr>
              <a:t>Beiser,</a:t>
            </a:r>
            <a:r>
              <a:rPr sz="2000" spc="15" dirty="0">
                <a:latin typeface="Cambria"/>
                <a:cs typeface="Cambria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mbria"/>
                <a:cs typeface="Cambria"/>
              </a:rPr>
              <a:t>Concept</a:t>
            </a:r>
            <a:r>
              <a:rPr sz="2000" i="1" dirty="0">
                <a:solidFill>
                  <a:srgbClr val="FF0000"/>
                </a:solidFill>
                <a:latin typeface="Cambria"/>
                <a:cs typeface="Cambria"/>
              </a:rPr>
              <a:t> of</a:t>
            </a:r>
            <a:r>
              <a:rPr sz="2000" i="1" spc="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i="1" spc="-5" dirty="0">
                <a:solidFill>
                  <a:srgbClr val="FF0000"/>
                </a:solidFill>
                <a:latin typeface="Cambria"/>
                <a:cs typeface="Cambria"/>
              </a:rPr>
              <a:t>Modern</a:t>
            </a:r>
            <a:r>
              <a:rPr sz="2000" i="1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i="1" spc="-10" dirty="0">
                <a:solidFill>
                  <a:srgbClr val="FF0000"/>
                </a:solidFill>
                <a:latin typeface="Cambria"/>
                <a:cs typeface="Cambria"/>
              </a:rPr>
              <a:t>Physics</a:t>
            </a:r>
            <a:r>
              <a:rPr sz="2000" i="1" spc="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(or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Perspective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of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Modern</a:t>
            </a:r>
            <a:r>
              <a:rPr sz="2000" spc="2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Physics), </a:t>
            </a:r>
            <a:r>
              <a:rPr sz="2000" spc="-425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Tata-McGraw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Hill,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2005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8288" y="0"/>
            <a:ext cx="9182100" cy="6896100"/>
            <a:chOff x="-18288" y="0"/>
            <a:chExt cx="9182100" cy="6896100"/>
          </a:xfrm>
        </p:grpSpPr>
        <p:sp>
          <p:nvSpPr>
            <p:cNvPr id="5" name="object 5"/>
            <p:cNvSpPr/>
            <p:nvPr/>
          </p:nvSpPr>
          <p:spPr>
            <a:xfrm>
              <a:off x="761" y="761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38100">
              <a:solidFill>
                <a:srgbClr val="CC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909" y="58673"/>
              <a:ext cx="9072880" cy="935990"/>
            </a:xfrm>
            <a:custGeom>
              <a:avLst/>
              <a:gdLst/>
              <a:ahLst/>
              <a:cxnLst/>
              <a:rect l="l" t="t" r="r" b="b"/>
              <a:pathLst>
                <a:path w="9072880" h="935990">
                  <a:moveTo>
                    <a:pt x="9072372" y="0"/>
                  </a:moveTo>
                  <a:lnTo>
                    <a:pt x="0" y="0"/>
                  </a:lnTo>
                  <a:lnTo>
                    <a:pt x="0" y="935736"/>
                  </a:lnTo>
                  <a:lnTo>
                    <a:pt x="9072372" y="935736"/>
                  </a:lnTo>
                  <a:lnTo>
                    <a:pt x="9072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909" y="58673"/>
              <a:ext cx="9072880" cy="935990"/>
            </a:xfrm>
            <a:custGeom>
              <a:avLst/>
              <a:gdLst/>
              <a:ahLst/>
              <a:cxnLst/>
              <a:rect l="l" t="t" r="r" b="b"/>
              <a:pathLst>
                <a:path w="9072880" h="935990">
                  <a:moveTo>
                    <a:pt x="0" y="935736"/>
                  </a:moveTo>
                  <a:lnTo>
                    <a:pt x="9072372" y="935736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572245" y="6555816"/>
            <a:ext cx="1536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D1EAED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9921" y="661334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45C75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8288" y="0"/>
            <a:ext cx="9182100" cy="6896100"/>
            <a:chOff x="-18288" y="0"/>
            <a:chExt cx="9182100" cy="6896100"/>
          </a:xfrm>
        </p:grpSpPr>
        <p:sp>
          <p:nvSpPr>
            <p:cNvPr id="4" name="object 4"/>
            <p:cNvSpPr/>
            <p:nvPr/>
          </p:nvSpPr>
          <p:spPr>
            <a:xfrm>
              <a:off x="761" y="761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38100">
              <a:solidFill>
                <a:srgbClr val="CC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389" y="44957"/>
              <a:ext cx="9072880" cy="937260"/>
            </a:xfrm>
            <a:custGeom>
              <a:avLst/>
              <a:gdLst/>
              <a:ahLst/>
              <a:cxnLst/>
              <a:rect l="l" t="t" r="r" b="b"/>
              <a:pathLst>
                <a:path w="9072880" h="937260">
                  <a:moveTo>
                    <a:pt x="9072372" y="0"/>
                  </a:moveTo>
                  <a:lnTo>
                    <a:pt x="0" y="0"/>
                  </a:lnTo>
                  <a:lnTo>
                    <a:pt x="0" y="937260"/>
                  </a:lnTo>
                  <a:lnTo>
                    <a:pt x="9072372" y="937260"/>
                  </a:lnTo>
                  <a:lnTo>
                    <a:pt x="9072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389" y="44957"/>
              <a:ext cx="9072880" cy="937260"/>
            </a:xfrm>
            <a:custGeom>
              <a:avLst/>
              <a:gdLst/>
              <a:ahLst/>
              <a:cxnLst/>
              <a:rect l="l" t="t" r="r" b="b"/>
              <a:pathLst>
                <a:path w="9072880" h="937260">
                  <a:moveTo>
                    <a:pt x="0" y="937260"/>
                  </a:moveTo>
                  <a:lnTo>
                    <a:pt x="9072372" y="937260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93726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80817" y="59258"/>
            <a:ext cx="338010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FF0000"/>
                </a:solidFill>
                <a:latin typeface="Microsoft Sans Serif"/>
                <a:cs typeface="Microsoft Sans Serif"/>
              </a:rPr>
              <a:t>What </a:t>
            </a:r>
            <a:r>
              <a:rPr sz="3600" b="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is</a:t>
            </a:r>
            <a:r>
              <a:rPr sz="3600" b="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600" b="0" dirty="0">
                <a:solidFill>
                  <a:srgbClr val="FF0000"/>
                </a:solidFill>
                <a:latin typeface="Microsoft Sans Serif"/>
                <a:cs typeface="Microsoft Sans Serif"/>
              </a:rPr>
              <a:t>a</a:t>
            </a:r>
            <a:r>
              <a:rPr sz="3600" b="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600" b="0" dirty="0">
                <a:solidFill>
                  <a:srgbClr val="FF0000"/>
                </a:solidFill>
                <a:latin typeface="Microsoft Sans Serif"/>
                <a:cs typeface="Microsoft Sans Serif"/>
              </a:rPr>
              <a:t>wave?</a:t>
            </a:r>
            <a:endParaRPr sz="36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1844" y="1196339"/>
            <a:ext cx="2555748" cy="165658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8739" y="463304"/>
            <a:ext cx="8985250" cy="616521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1905">
              <a:lnSpc>
                <a:spcPct val="100000"/>
              </a:lnSpc>
              <a:spcBef>
                <a:spcPts val="950"/>
              </a:spcBef>
            </a:pPr>
            <a:r>
              <a:rPr sz="3000" dirty="0">
                <a:solidFill>
                  <a:srgbClr val="0000FF"/>
                </a:solidFill>
                <a:latin typeface="Microsoft Sans Serif"/>
                <a:cs typeface="Microsoft Sans Serif"/>
              </a:rPr>
              <a:t>A</a:t>
            </a:r>
            <a:r>
              <a:rPr sz="3000" spc="-14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0000FF"/>
                </a:solidFill>
                <a:latin typeface="Microsoft Sans Serif"/>
                <a:cs typeface="Microsoft Sans Serif"/>
              </a:rPr>
              <a:t>wave </a:t>
            </a:r>
            <a:r>
              <a:rPr sz="30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is</a:t>
            </a:r>
            <a:r>
              <a:rPr sz="3000" spc="2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anything</a:t>
            </a:r>
            <a:r>
              <a:rPr sz="30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0000FF"/>
                </a:solidFill>
                <a:latin typeface="Microsoft Sans Serif"/>
                <a:cs typeface="Microsoft Sans Serif"/>
              </a:rPr>
              <a:t>that</a:t>
            </a:r>
            <a:r>
              <a:rPr sz="3000" spc="3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0000FF"/>
                </a:solidFill>
                <a:latin typeface="Microsoft Sans Serif"/>
                <a:cs typeface="Microsoft Sans Serif"/>
              </a:rPr>
              <a:t>moves!</a:t>
            </a:r>
            <a:endParaRPr sz="3000">
              <a:latin typeface="Microsoft Sans Serif"/>
              <a:cs typeface="Microsoft Sans Serif"/>
            </a:endParaRPr>
          </a:p>
          <a:p>
            <a:pPr marL="1534795">
              <a:lnSpc>
                <a:spcPct val="100000"/>
              </a:lnSpc>
              <a:spcBef>
                <a:spcPts val="1019"/>
              </a:spcBef>
            </a:pPr>
            <a:r>
              <a:rPr sz="3600" b="1" spc="-25" dirty="0">
                <a:solidFill>
                  <a:srgbClr val="006600"/>
                </a:solidFill>
                <a:latin typeface="Calibri"/>
                <a:cs typeface="Calibri"/>
              </a:rPr>
              <a:t>Matter</a:t>
            </a:r>
            <a:r>
              <a:rPr sz="3600" b="1" spc="-3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3600" b="1" spc="-25" dirty="0">
                <a:solidFill>
                  <a:srgbClr val="006600"/>
                </a:solidFill>
                <a:latin typeface="Calibri"/>
                <a:cs typeface="Calibri"/>
              </a:rPr>
              <a:t>waves?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85"/>
              </a:spcBef>
            </a:pPr>
            <a:r>
              <a:rPr sz="2200" spc="-5" dirty="0">
                <a:latin typeface="Microsoft Sans Serif"/>
                <a:cs typeface="Microsoft Sans Serif"/>
              </a:rPr>
              <a:t>Quantities</a:t>
            </a:r>
            <a:r>
              <a:rPr sz="2200" spc="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varies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periodically:</a:t>
            </a:r>
            <a:endParaRPr sz="2200">
              <a:latin typeface="Microsoft Sans Serif"/>
              <a:cs typeface="Microsoft Sans Serif"/>
            </a:endParaRPr>
          </a:p>
          <a:p>
            <a:pPr marL="945515" marR="2894330">
              <a:lnSpc>
                <a:spcPct val="100000"/>
              </a:lnSpc>
              <a:tabLst>
                <a:tab pos="5165725" algn="l"/>
              </a:tabLst>
            </a:pPr>
            <a:r>
              <a:rPr sz="2200" spc="-90" dirty="0">
                <a:latin typeface="Microsoft Sans Serif"/>
                <a:cs typeface="Microsoft Sans Serif"/>
              </a:rPr>
              <a:t>W</a:t>
            </a:r>
            <a:r>
              <a:rPr sz="2200" spc="-5" dirty="0">
                <a:latin typeface="Microsoft Sans Serif"/>
                <a:cs typeface="Microsoft Sans Serif"/>
              </a:rPr>
              <a:t>ater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waves: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he</a:t>
            </a:r>
            <a:r>
              <a:rPr sz="2200" dirty="0">
                <a:latin typeface="Microsoft Sans Serif"/>
                <a:cs typeface="Microsoft Sans Serif"/>
              </a:rPr>
              <a:t>i</a:t>
            </a:r>
            <a:r>
              <a:rPr sz="2200" spc="-5" dirty="0">
                <a:latin typeface="Microsoft Sans Serif"/>
                <a:cs typeface="Microsoft Sans Serif"/>
              </a:rPr>
              <a:t>ght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of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the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water</a:t>
            </a:r>
            <a:r>
              <a:rPr sz="2200" dirty="0">
                <a:latin typeface="Microsoft Sans Serif"/>
                <a:cs typeface="Microsoft Sans Serif"/>
              </a:rPr>
              <a:t>	</a:t>
            </a:r>
            <a:r>
              <a:rPr sz="2200" spc="-5" dirty="0">
                <a:latin typeface="Microsoft Sans Serif"/>
                <a:cs typeface="Microsoft Sans Serif"/>
              </a:rPr>
              <a:t>s</a:t>
            </a:r>
            <a:r>
              <a:rPr sz="2200" dirty="0">
                <a:latin typeface="Microsoft Sans Serif"/>
                <a:cs typeface="Microsoft Sans Serif"/>
              </a:rPr>
              <a:t>u</a:t>
            </a:r>
            <a:r>
              <a:rPr sz="2200" spc="-5" dirty="0">
                <a:latin typeface="Microsoft Sans Serif"/>
                <a:cs typeface="Microsoft Sans Serif"/>
              </a:rPr>
              <a:t>rfa</a:t>
            </a:r>
            <a:r>
              <a:rPr sz="2200" dirty="0">
                <a:latin typeface="Microsoft Sans Serif"/>
                <a:cs typeface="Microsoft Sans Serif"/>
              </a:rPr>
              <a:t>c</a:t>
            </a:r>
            <a:r>
              <a:rPr sz="2200" spc="-5" dirty="0">
                <a:latin typeface="Microsoft Sans Serif"/>
                <a:cs typeface="Microsoft Sans Serif"/>
              </a:rPr>
              <a:t>e  Sound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waves: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pressure</a:t>
            </a:r>
            <a:endParaRPr sz="2200">
              <a:latin typeface="Microsoft Sans Serif"/>
              <a:cs typeface="Microsoft Sans Serif"/>
            </a:endParaRPr>
          </a:p>
          <a:p>
            <a:pPr marL="945515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Microsoft Sans Serif"/>
                <a:cs typeface="Microsoft Sans Serif"/>
              </a:rPr>
              <a:t>Light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waves: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E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and</a:t>
            </a:r>
            <a:r>
              <a:rPr sz="2200" spc="3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M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fields</a:t>
            </a:r>
            <a:endParaRPr sz="2200">
              <a:latin typeface="Microsoft Sans Serif"/>
              <a:cs typeface="Microsoft Sans Serif"/>
            </a:endParaRPr>
          </a:p>
          <a:p>
            <a:pPr marL="264160">
              <a:lnSpc>
                <a:spcPts val="2830"/>
              </a:lnSpc>
              <a:spcBef>
                <a:spcPts val="1914"/>
              </a:spcBef>
            </a:pPr>
            <a:r>
              <a:rPr sz="2400" spc="-5" dirty="0">
                <a:latin typeface="Microsoft Sans Serif"/>
                <a:cs typeface="Microsoft Sans Serif"/>
              </a:rPr>
              <a:t>The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quantity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whose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variations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make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up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"/>
                <a:cs typeface="Arial"/>
              </a:rPr>
              <a:t>matter</a:t>
            </a:r>
            <a:r>
              <a:rPr sz="2400" i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"/>
                <a:cs typeface="Arial"/>
              </a:rPr>
              <a:t>waves</a:t>
            </a:r>
            <a:r>
              <a:rPr sz="2400" i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is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called</a:t>
            </a:r>
            <a:endParaRPr sz="2400">
              <a:latin typeface="Microsoft Sans Serif"/>
              <a:cs typeface="Microsoft Sans Serif"/>
            </a:endParaRPr>
          </a:p>
          <a:p>
            <a:pPr marL="264160">
              <a:lnSpc>
                <a:spcPts val="2950"/>
              </a:lnSpc>
            </a:pPr>
            <a:r>
              <a:rPr sz="2400" spc="-5" dirty="0">
                <a:latin typeface="Microsoft Sans Serif"/>
                <a:cs typeface="Microsoft Sans Serif"/>
              </a:rPr>
              <a:t>the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wave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function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500" spc="-80" dirty="0">
                <a:solidFill>
                  <a:srgbClr val="FF0000"/>
                </a:solidFill>
                <a:latin typeface="Symbol"/>
                <a:cs typeface="Symbol"/>
              </a:rPr>
              <a:t></a:t>
            </a:r>
            <a:endParaRPr sz="2500">
              <a:latin typeface="Symbol"/>
              <a:cs typeface="Symbo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00">
              <a:latin typeface="Symbol"/>
              <a:cs typeface="Symbol"/>
            </a:endParaRPr>
          </a:p>
          <a:p>
            <a:pPr marL="442595" marR="5080" algn="just">
              <a:lnSpc>
                <a:spcPct val="100000"/>
              </a:lnSpc>
            </a:pPr>
            <a:r>
              <a:rPr sz="2200" spc="-5" dirty="0">
                <a:latin typeface="Microsoft Sans Serif"/>
                <a:cs typeface="Microsoft Sans Serif"/>
              </a:rPr>
              <a:t>Max </a:t>
            </a:r>
            <a:r>
              <a:rPr sz="2200" dirty="0">
                <a:latin typeface="Microsoft Sans Serif"/>
                <a:cs typeface="Microsoft Sans Serif"/>
              </a:rPr>
              <a:t>Born (1926) extended </a:t>
            </a:r>
            <a:r>
              <a:rPr sz="2200" spc="-5" dirty="0">
                <a:latin typeface="Microsoft Sans Serif"/>
                <a:cs typeface="Microsoft Sans Serif"/>
              </a:rPr>
              <a:t>this interpretation </a:t>
            </a:r>
            <a:r>
              <a:rPr sz="2200" dirty="0">
                <a:latin typeface="Microsoft Sans Serif"/>
                <a:cs typeface="Microsoft Sans Serif"/>
              </a:rPr>
              <a:t>to </a:t>
            </a:r>
            <a:r>
              <a:rPr sz="2200" spc="-5" dirty="0">
                <a:latin typeface="Microsoft Sans Serif"/>
                <a:cs typeface="Microsoft Sans Serif"/>
              </a:rPr>
              <a:t>the </a:t>
            </a:r>
            <a:r>
              <a:rPr sz="2200" dirty="0">
                <a:latin typeface="Microsoft Sans Serif"/>
                <a:cs typeface="Microsoft Sans Serif"/>
              </a:rPr>
              <a:t>matter </a:t>
            </a:r>
            <a:r>
              <a:rPr sz="2200" spc="-5" dirty="0">
                <a:latin typeface="Microsoft Sans Serif"/>
                <a:cs typeface="Microsoft Sans Serif"/>
              </a:rPr>
              <a:t>waves 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proposed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by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De</a:t>
            </a:r>
            <a:r>
              <a:rPr sz="2200" spc="-5" dirty="0">
                <a:latin typeface="Microsoft Sans Serif"/>
                <a:cs typeface="Microsoft Sans Serif"/>
              </a:rPr>
              <a:t> Broglie,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by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assigning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a</a:t>
            </a:r>
            <a:r>
              <a:rPr sz="2200" spc="57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mathematical</a:t>
            </a:r>
            <a:r>
              <a:rPr sz="2200" spc="57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function, 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spc="5" dirty="0">
                <a:latin typeface="Microsoft Sans Serif"/>
                <a:cs typeface="Microsoft Sans Serif"/>
              </a:rPr>
              <a:t>Ψ(</a:t>
            </a:r>
            <a:r>
              <a:rPr sz="2200" b="1" i="1" spc="5" dirty="0">
                <a:latin typeface="Arial"/>
                <a:cs typeface="Arial"/>
              </a:rPr>
              <a:t>r</a:t>
            </a:r>
            <a:r>
              <a:rPr sz="2200" i="1" spc="5" dirty="0">
                <a:latin typeface="Arial"/>
                <a:cs typeface="Arial"/>
              </a:rPr>
              <a:t>,t</a:t>
            </a:r>
            <a:r>
              <a:rPr sz="2200" spc="5" dirty="0">
                <a:latin typeface="Microsoft Sans Serif"/>
                <a:cs typeface="Microsoft Sans Serif"/>
              </a:rPr>
              <a:t>),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called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the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wavefunction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to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every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“material”</a:t>
            </a:r>
            <a:r>
              <a:rPr sz="2200" spc="5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particle</a:t>
            </a:r>
            <a:endParaRPr sz="2200">
              <a:latin typeface="Microsoft Sans Serif"/>
              <a:cs typeface="Microsoft Sans Serif"/>
            </a:endParaRPr>
          </a:p>
          <a:p>
            <a:pPr marR="149860" algn="ctr">
              <a:lnSpc>
                <a:spcPct val="100000"/>
              </a:lnSpc>
              <a:spcBef>
                <a:spcPts val="1600"/>
              </a:spcBef>
            </a:pPr>
            <a:r>
              <a:rPr sz="2800" spc="-5" dirty="0">
                <a:solidFill>
                  <a:srgbClr val="990000"/>
                </a:solidFill>
                <a:latin typeface="Palatino Linotype"/>
                <a:cs typeface="Palatino Linotype"/>
              </a:rPr>
              <a:t>Ψ(</a:t>
            </a:r>
            <a:r>
              <a:rPr sz="2800" b="1" i="1" spc="-5" dirty="0">
                <a:solidFill>
                  <a:srgbClr val="990000"/>
                </a:solidFill>
                <a:latin typeface="Palatino Linotype"/>
                <a:cs typeface="Palatino Linotype"/>
              </a:rPr>
              <a:t>r</a:t>
            </a:r>
            <a:r>
              <a:rPr sz="2800" i="1" spc="-5" dirty="0">
                <a:solidFill>
                  <a:srgbClr val="990000"/>
                </a:solidFill>
                <a:latin typeface="Palatino Linotype"/>
                <a:cs typeface="Palatino Linotype"/>
              </a:rPr>
              <a:t>,t</a:t>
            </a:r>
            <a:r>
              <a:rPr sz="2800" spc="-5" dirty="0">
                <a:solidFill>
                  <a:srgbClr val="990000"/>
                </a:solidFill>
                <a:latin typeface="Palatino Linotype"/>
                <a:cs typeface="Palatino Linotype"/>
              </a:rPr>
              <a:t>) is</a:t>
            </a:r>
            <a:r>
              <a:rPr sz="2800" spc="-15" dirty="0">
                <a:solidFill>
                  <a:srgbClr val="990000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990000"/>
                </a:solidFill>
                <a:latin typeface="Palatino Linotype"/>
                <a:cs typeface="Palatino Linotype"/>
              </a:rPr>
              <a:t>what</a:t>
            </a:r>
            <a:r>
              <a:rPr sz="2800" spc="-15" dirty="0">
                <a:solidFill>
                  <a:srgbClr val="990000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990000"/>
                </a:solidFill>
                <a:latin typeface="Palatino Linotype"/>
                <a:cs typeface="Palatino Linotype"/>
              </a:rPr>
              <a:t>is</a:t>
            </a:r>
            <a:r>
              <a:rPr sz="2800" spc="-20" dirty="0">
                <a:solidFill>
                  <a:srgbClr val="990000"/>
                </a:solidFill>
                <a:latin typeface="Palatino Linotype"/>
                <a:cs typeface="Palatino Linotype"/>
              </a:rPr>
              <a:t> </a:t>
            </a:r>
            <a:r>
              <a:rPr sz="2800" spc="-10" dirty="0">
                <a:solidFill>
                  <a:srgbClr val="990000"/>
                </a:solidFill>
                <a:latin typeface="Palatino Linotype"/>
                <a:cs typeface="Palatino Linotype"/>
              </a:rPr>
              <a:t>“waving”</a:t>
            </a:r>
            <a:endParaRPr sz="2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81" y="0"/>
            <a:ext cx="9145905" cy="6858000"/>
            <a:chOff x="-881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47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0762" cy="10199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81" y="52959"/>
              <a:ext cx="9145643" cy="90081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74065" y="933703"/>
            <a:ext cx="82683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Microsoft Sans Serif"/>
                <a:cs typeface="Microsoft Sans Serif"/>
              </a:rPr>
              <a:t>The probability </a:t>
            </a:r>
            <a:r>
              <a:rPr sz="2400" i="1" spc="-5" dirty="0">
                <a:latin typeface="Arial"/>
                <a:cs typeface="Arial"/>
              </a:rPr>
              <a:t>P</a:t>
            </a:r>
            <a:r>
              <a:rPr sz="2400" spc="-5" dirty="0">
                <a:latin typeface="Microsoft Sans Serif"/>
                <a:cs typeface="Microsoft Sans Serif"/>
              </a:rPr>
              <a:t>(</a:t>
            </a:r>
            <a:r>
              <a:rPr sz="2400" b="1" i="1" spc="-5" dirty="0">
                <a:latin typeface="Arial"/>
                <a:cs typeface="Arial"/>
              </a:rPr>
              <a:t>r</a:t>
            </a:r>
            <a:r>
              <a:rPr sz="2400" i="1" spc="-5" dirty="0">
                <a:latin typeface="Arial"/>
                <a:cs typeface="Arial"/>
              </a:rPr>
              <a:t>,t</a:t>
            </a:r>
            <a:r>
              <a:rPr sz="2400" spc="-5" dirty="0">
                <a:latin typeface="Microsoft Sans Serif"/>
                <a:cs typeface="Microsoft Sans Serif"/>
              </a:rPr>
              <a:t>)</a:t>
            </a:r>
            <a:r>
              <a:rPr sz="2400" i="1" spc="-5" dirty="0">
                <a:latin typeface="Arial"/>
                <a:cs typeface="Arial"/>
              </a:rPr>
              <a:t>dV </a:t>
            </a:r>
            <a:r>
              <a:rPr sz="2400" dirty="0">
                <a:latin typeface="Microsoft Sans Serif"/>
                <a:cs typeface="Microsoft Sans Serif"/>
              </a:rPr>
              <a:t>to </a:t>
            </a:r>
            <a:r>
              <a:rPr sz="2400" spc="-5" dirty="0">
                <a:latin typeface="Microsoft Sans Serif"/>
                <a:cs typeface="Microsoft Sans Serif"/>
              </a:rPr>
              <a:t>find a particle associated with </a:t>
            </a:r>
            <a:r>
              <a:rPr sz="2400" dirty="0">
                <a:latin typeface="Microsoft Sans Serif"/>
                <a:cs typeface="Microsoft Sans Serif"/>
              </a:rPr>
              <a:t>the 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wavefunction </a:t>
            </a:r>
            <a:r>
              <a:rPr sz="2400" spc="5" dirty="0">
                <a:latin typeface="Microsoft Sans Serif"/>
                <a:cs typeface="Microsoft Sans Serif"/>
              </a:rPr>
              <a:t>Ψ(</a:t>
            </a:r>
            <a:r>
              <a:rPr sz="2400" b="1" i="1" spc="5" dirty="0">
                <a:latin typeface="Arial"/>
                <a:cs typeface="Arial"/>
              </a:rPr>
              <a:t>r</a:t>
            </a:r>
            <a:r>
              <a:rPr sz="2400" i="1" spc="5" dirty="0">
                <a:latin typeface="Arial"/>
                <a:cs typeface="Arial"/>
              </a:rPr>
              <a:t>,t</a:t>
            </a:r>
            <a:r>
              <a:rPr sz="2400" spc="5" dirty="0">
                <a:latin typeface="Microsoft Sans Serif"/>
                <a:cs typeface="Microsoft Sans Serif"/>
              </a:rPr>
              <a:t>) </a:t>
            </a:r>
            <a:r>
              <a:rPr sz="2400" spc="-5" dirty="0">
                <a:latin typeface="Microsoft Sans Serif"/>
                <a:cs typeface="Microsoft Sans Serif"/>
              </a:rPr>
              <a:t>within a small volume </a:t>
            </a:r>
            <a:r>
              <a:rPr sz="2400" i="1" dirty="0">
                <a:latin typeface="Arial"/>
                <a:cs typeface="Arial"/>
              </a:rPr>
              <a:t>dV </a:t>
            </a:r>
            <a:r>
              <a:rPr sz="2400" spc="-5" dirty="0">
                <a:latin typeface="Microsoft Sans Serif"/>
                <a:cs typeface="Microsoft Sans Serif"/>
              </a:rPr>
              <a:t>around a point 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in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space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with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coordinate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b="1" i="1" dirty="0">
                <a:latin typeface="Arial"/>
                <a:cs typeface="Arial"/>
              </a:rPr>
              <a:t>r</a:t>
            </a:r>
            <a:r>
              <a:rPr sz="2400" b="1" i="1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at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some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instant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i="1" dirty="0">
                <a:latin typeface="Arial"/>
                <a:cs typeface="Arial"/>
              </a:rPr>
              <a:t>t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is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4715" y="2491739"/>
            <a:ext cx="4608830" cy="672465"/>
            <a:chOff x="394715" y="2491739"/>
            <a:chExt cx="4608830" cy="672465"/>
          </a:xfrm>
        </p:grpSpPr>
        <p:sp>
          <p:nvSpPr>
            <p:cNvPr id="10" name="object 10"/>
            <p:cNvSpPr/>
            <p:nvPr/>
          </p:nvSpPr>
          <p:spPr>
            <a:xfrm>
              <a:off x="394715" y="2491739"/>
              <a:ext cx="4608830" cy="672465"/>
            </a:xfrm>
            <a:custGeom>
              <a:avLst/>
              <a:gdLst/>
              <a:ahLst/>
              <a:cxnLst/>
              <a:rect l="l" t="t" r="r" b="b"/>
              <a:pathLst>
                <a:path w="4608830" h="672464">
                  <a:moveTo>
                    <a:pt x="4608576" y="0"/>
                  </a:moveTo>
                  <a:lnTo>
                    <a:pt x="0" y="0"/>
                  </a:lnTo>
                  <a:lnTo>
                    <a:pt x="0" y="672084"/>
                  </a:lnTo>
                  <a:lnTo>
                    <a:pt x="4608576" y="672084"/>
                  </a:lnTo>
                  <a:lnTo>
                    <a:pt x="4608576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28623" y="2634872"/>
              <a:ext cx="1324610" cy="467995"/>
            </a:xfrm>
            <a:custGeom>
              <a:avLst/>
              <a:gdLst/>
              <a:ahLst/>
              <a:cxnLst/>
              <a:rect l="l" t="t" r="r" b="b"/>
              <a:pathLst>
                <a:path w="1324610" h="467994">
                  <a:moveTo>
                    <a:pt x="0" y="0"/>
                  </a:moveTo>
                  <a:lnTo>
                    <a:pt x="0" y="467498"/>
                  </a:lnTo>
                </a:path>
                <a:path w="1324610" h="467994">
                  <a:moveTo>
                    <a:pt x="1324138" y="0"/>
                  </a:moveTo>
                  <a:lnTo>
                    <a:pt x="1324138" y="467498"/>
                  </a:lnTo>
                </a:path>
              </a:pathLst>
            </a:custGeom>
            <a:ln w="173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81761" y="2478785"/>
            <a:ext cx="4634865" cy="698500"/>
          </a:xfrm>
          <a:prstGeom prst="rect">
            <a:avLst/>
          </a:prstGeom>
          <a:ln w="25907">
            <a:solidFill>
              <a:srgbClr val="FF0000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630"/>
              </a:spcBef>
            </a:pPr>
            <a:r>
              <a:rPr sz="3250" i="1" spc="254" dirty="0">
                <a:latin typeface="Palatino Linotype"/>
                <a:cs typeface="Palatino Linotype"/>
              </a:rPr>
              <a:t>P</a:t>
            </a:r>
            <a:r>
              <a:rPr sz="3250" spc="245" dirty="0">
                <a:latin typeface="Palatino Linotype"/>
                <a:cs typeface="Palatino Linotype"/>
              </a:rPr>
              <a:t>(</a:t>
            </a:r>
            <a:r>
              <a:rPr sz="3250" b="1" spc="450" dirty="0">
                <a:latin typeface="Palatino Linotype"/>
                <a:cs typeface="Palatino Linotype"/>
              </a:rPr>
              <a:t>r</a:t>
            </a:r>
            <a:r>
              <a:rPr sz="3250" spc="395" dirty="0">
                <a:latin typeface="Palatino Linotype"/>
                <a:cs typeface="Palatino Linotype"/>
              </a:rPr>
              <a:t>,</a:t>
            </a:r>
            <a:r>
              <a:rPr sz="3250" i="1" spc="295" dirty="0">
                <a:latin typeface="Palatino Linotype"/>
                <a:cs typeface="Palatino Linotype"/>
              </a:rPr>
              <a:t>t</a:t>
            </a:r>
            <a:r>
              <a:rPr sz="3250" spc="125" dirty="0">
                <a:latin typeface="Palatino Linotype"/>
                <a:cs typeface="Palatino Linotype"/>
              </a:rPr>
              <a:t>)</a:t>
            </a:r>
            <a:r>
              <a:rPr sz="3250" i="1" spc="280" dirty="0">
                <a:latin typeface="Palatino Linotype"/>
                <a:cs typeface="Palatino Linotype"/>
              </a:rPr>
              <a:t>d</a:t>
            </a:r>
            <a:r>
              <a:rPr sz="3250" i="1" spc="475" dirty="0">
                <a:latin typeface="Palatino Linotype"/>
                <a:cs typeface="Palatino Linotype"/>
              </a:rPr>
              <a:t>V</a:t>
            </a:r>
            <a:r>
              <a:rPr sz="3250" i="1" spc="300" dirty="0">
                <a:latin typeface="Palatino Linotype"/>
                <a:cs typeface="Palatino Linotype"/>
              </a:rPr>
              <a:t> </a:t>
            </a:r>
            <a:r>
              <a:rPr sz="3250" spc="400" dirty="0">
                <a:latin typeface="Symbol"/>
                <a:cs typeface="Symbol"/>
              </a:rPr>
              <a:t></a:t>
            </a:r>
            <a:r>
              <a:rPr sz="3250" spc="400" dirty="0">
                <a:latin typeface="Times New Roman"/>
                <a:cs typeface="Times New Roman"/>
              </a:rPr>
              <a:t> </a:t>
            </a:r>
            <a:r>
              <a:rPr sz="3250" spc="405" dirty="0">
                <a:latin typeface="Symbol"/>
                <a:cs typeface="Symbol"/>
              </a:rPr>
              <a:t></a:t>
            </a:r>
            <a:r>
              <a:rPr sz="3250" spc="235" dirty="0">
                <a:latin typeface="Palatino Linotype"/>
                <a:cs typeface="Palatino Linotype"/>
              </a:rPr>
              <a:t>(</a:t>
            </a:r>
            <a:r>
              <a:rPr sz="3250" b="1" spc="459" dirty="0">
                <a:latin typeface="Palatino Linotype"/>
                <a:cs typeface="Palatino Linotype"/>
              </a:rPr>
              <a:t>r</a:t>
            </a:r>
            <a:r>
              <a:rPr sz="3250" spc="395" dirty="0">
                <a:latin typeface="Palatino Linotype"/>
                <a:cs typeface="Palatino Linotype"/>
              </a:rPr>
              <a:t>,</a:t>
            </a:r>
            <a:r>
              <a:rPr sz="3250" i="1" spc="295" dirty="0">
                <a:latin typeface="Palatino Linotype"/>
                <a:cs typeface="Palatino Linotype"/>
              </a:rPr>
              <a:t>t</a:t>
            </a:r>
            <a:r>
              <a:rPr sz="3250" spc="240" dirty="0">
                <a:latin typeface="Palatino Linotype"/>
                <a:cs typeface="Palatino Linotype"/>
              </a:rPr>
              <a:t>)</a:t>
            </a:r>
            <a:r>
              <a:rPr sz="3250" spc="-265" dirty="0">
                <a:latin typeface="Palatino Linotype"/>
                <a:cs typeface="Palatino Linotype"/>
              </a:rPr>
              <a:t> </a:t>
            </a:r>
            <a:r>
              <a:rPr sz="2775" spc="345" baseline="55555" dirty="0">
                <a:latin typeface="Palatino Linotype"/>
                <a:cs typeface="Palatino Linotype"/>
              </a:rPr>
              <a:t>2</a:t>
            </a:r>
            <a:r>
              <a:rPr sz="2775" spc="-142" baseline="55555" dirty="0">
                <a:latin typeface="Palatino Linotype"/>
                <a:cs typeface="Palatino Linotype"/>
              </a:rPr>
              <a:t> </a:t>
            </a:r>
            <a:r>
              <a:rPr sz="3250" i="1" spc="340" dirty="0">
                <a:latin typeface="Palatino Linotype"/>
                <a:cs typeface="Palatino Linotype"/>
              </a:rPr>
              <a:t>dV</a:t>
            </a:r>
            <a:endParaRPr sz="325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4065" y="3162045"/>
            <a:ext cx="40271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4607A"/>
                </a:solidFill>
                <a:latin typeface="Palatino Linotype"/>
                <a:cs typeface="Palatino Linotype"/>
              </a:rPr>
              <a:t>For </a:t>
            </a:r>
            <a:r>
              <a:rPr sz="2800" spc="-5" dirty="0">
                <a:solidFill>
                  <a:srgbClr val="04607A"/>
                </a:solidFill>
                <a:latin typeface="Palatino Linotype"/>
                <a:cs typeface="Palatino Linotype"/>
              </a:rPr>
              <a:t>one-dimensional</a:t>
            </a:r>
            <a:r>
              <a:rPr sz="2800" spc="-30" dirty="0">
                <a:solidFill>
                  <a:srgbClr val="04607A"/>
                </a:solidFill>
                <a:latin typeface="Palatino Linotype"/>
                <a:cs typeface="Palatino Linotype"/>
              </a:rPr>
              <a:t> </a:t>
            </a:r>
            <a:r>
              <a:rPr sz="2800" spc="-5" dirty="0">
                <a:solidFill>
                  <a:srgbClr val="04607A"/>
                </a:solidFill>
                <a:latin typeface="Palatino Linotype"/>
                <a:cs typeface="Palatino Linotype"/>
              </a:rPr>
              <a:t>case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72227" y="2437333"/>
            <a:ext cx="3469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Palatino Linotype"/>
                <a:cs typeface="Palatino Linotype"/>
              </a:rPr>
              <a:t>P</a:t>
            </a:r>
            <a:r>
              <a:rPr sz="2000" dirty="0">
                <a:latin typeface="Palatino Linotype"/>
                <a:cs typeface="Palatino Linotype"/>
              </a:rPr>
              <a:t>(</a:t>
            </a:r>
            <a:r>
              <a:rPr sz="2000" b="1" i="1" dirty="0">
                <a:latin typeface="Palatino Linotype"/>
                <a:cs typeface="Palatino Linotype"/>
              </a:rPr>
              <a:t>r</a:t>
            </a:r>
            <a:r>
              <a:rPr sz="2000" i="1" dirty="0">
                <a:latin typeface="Palatino Linotype"/>
                <a:cs typeface="Palatino Linotype"/>
              </a:rPr>
              <a:t>,t</a:t>
            </a:r>
            <a:r>
              <a:rPr sz="2000" dirty="0">
                <a:latin typeface="Palatino Linotype"/>
                <a:cs typeface="Palatino Linotype"/>
              </a:rPr>
              <a:t>)</a:t>
            </a:r>
            <a:r>
              <a:rPr sz="2000" spc="-50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is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spc="-5" dirty="0">
                <a:latin typeface="Palatino Linotype"/>
                <a:cs typeface="Palatino Linotype"/>
              </a:rPr>
              <a:t>the</a:t>
            </a:r>
            <a:r>
              <a:rPr sz="2000" spc="-1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probability</a:t>
            </a:r>
            <a:r>
              <a:rPr sz="2000" spc="-25" dirty="0">
                <a:latin typeface="Palatino Linotype"/>
                <a:cs typeface="Palatino Linotype"/>
              </a:rPr>
              <a:t> </a:t>
            </a:r>
            <a:r>
              <a:rPr sz="2000" dirty="0">
                <a:latin typeface="Palatino Linotype"/>
                <a:cs typeface="Palatino Linotype"/>
              </a:rPr>
              <a:t>density</a:t>
            </a:r>
            <a:endParaRPr sz="2000">
              <a:latin typeface="Palatino Linotype"/>
              <a:cs typeface="Palatino Linotype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4715" y="3717035"/>
            <a:ext cx="4718685" cy="647700"/>
            <a:chOff x="394715" y="3717035"/>
            <a:chExt cx="4718685" cy="647700"/>
          </a:xfrm>
        </p:grpSpPr>
        <p:sp>
          <p:nvSpPr>
            <p:cNvPr id="16" name="object 16"/>
            <p:cNvSpPr/>
            <p:nvPr/>
          </p:nvSpPr>
          <p:spPr>
            <a:xfrm>
              <a:off x="394715" y="3717035"/>
              <a:ext cx="4718685" cy="647700"/>
            </a:xfrm>
            <a:custGeom>
              <a:avLst/>
              <a:gdLst/>
              <a:ahLst/>
              <a:cxnLst/>
              <a:rect l="l" t="t" r="r" b="b"/>
              <a:pathLst>
                <a:path w="4718685" h="647700">
                  <a:moveTo>
                    <a:pt x="4718304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4718304" y="647700"/>
                  </a:lnTo>
                  <a:lnTo>
                    <a:pt x="471830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59304" y="3854978"/>
              <a:ext cx="1422400" cy="450850"/>
            </a:xfrm>
            <a:custGeom>
              <a:avLst/>
              <a:gdLst/>
              <a:ahLst/>
              <a:cxnLst/>
              <a:rect l="l" t="t" r="r" b="b"/>
              <a:pathLst>
                <a:path w="1422400" h="450850">
                  <a:moveTo>
                    <a:pt x="0" y="0"/>
                  </a:moveTo>
                  <a:lnTo>
                    <a:pt x="0" y="450534"/>
                  </a:lnTo>
                </a:path>
                <a:path w="1422400" h="450850">
                  <a:moveTo>
                    <a:pt x="1422004" y="0"/>
                  </a:moveTo>
                  <a:lnTo>
                    <a:pt x="1422004" y="450534"/>
                  </a:lnTo>
                </a:path>
              </a:pathLst>
            </a:custGeom>
            <a:ln w="173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1761" y="3704082"/>
            <a:ext cx="4744720" cy="673735"/>
          </a:xfrm>
          <a:prstGeom prst="rect">
            <a:avLst/>
          </a:prstGeom>
          <a:ln w="25907">
            <a:solidFill>
              <a:srgbClr val="FF0000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640"/>
              </a:spcBef>
              <a:tabLst>
                <a:tab pos="2528570" algn="l"/>
              </a:tabLst>
            </a:pPr>
            <a:r>
              <a:rPr sz="3100" i="1" spc="420" dirty="0">
                <a:latin typeface="Palatino Linotype"/>
                <a:cs typeface="Palatino Linotype"/>
              </a:rPr>
              <a:t>P</a:t>
            </a:r>
            <a:r>
              <a:rPr sz="3100" spc="450" dirty="0">
                <a:latin typeface="Palatino Linotype"/>
                <a:cs typeface="Palatino Linotype"/>
              </a:rPr>
              <a:t>(</a:t>
            </a:r>
            <a:r>
              <a:rPr sz="3100" i="1" spc="535" dirty="0">
                <a:latin typeface="Palatino Linotype"/>
                <a:cs typeface="Palatino Linotype"/>
              </a:rPr>
              <a:t>x</a:t>
            </a:r>
            <a:r>
              <a:rPr sz="3100" spc="470" dirty="0">
                <a:latin typeface="Palatino Linotype"/>
                <a:cs typeface="Palatino Linotype"/>
              </a:rPr>
              <a:t>,</a:t>
            </a:r>
            <a:r>
              <a:rPr sz="3100" i="1" spc="390" dirty="0">
                <a:latin typeface="Palatino Linotype"/>
                <a:cs typeface="Palatino Linotype"/>
              </a:rPr>
              <a:t>t</a:t>
            </a:r>
            <a:r>
              <a:rPr sz="3100" spc="210" dirty="0">
                <a:latin typeface="Palatino Linotype"/>
                <a:cs typeface="Palatino Linotype"/>
              </a:rPr>
              <a:t>)</a:t>
            </a:r>
            <a:r>
              <a:rPr sz="3100" i="1" spc="425" dirty="0">
                <a:latin typeface="Palatino Linotype"/>
                <a:cs typeface="Palatino Linotype"/>
              </a:rPr>
              <a:t>d</a:t>
            </a:r>
            <a:r>
              <a:rPr sz="3100" i="1" spc="660" dirty="0">
                <a:latin typeface="Palatino Linotype"/>
                <a:cs typeface="Palatino Linotype"/>
              </a:rPr>
              <a:t>V</a:t>
            </a:r>
            <a:r>
              <a:rPr sz="3100" i="1" spc="380" dirty="0">
                <a:latin typeface="Palatino Linotype"/>
                <a:cs typeface="Palatino Linotype"/>
              </a:rPr>
              <a:t> </a:t>
            </a:r>
            <a:r>
              <a:rPr sz="3100" spc="550" dirty="0">
                <a:latin typeface="Symbol"/>
                <a:cs typeface="Symbol"/>
              </a:rPr>
              <a:t></a:t>
            </a:r>
            <a:r>
              <a:rPr sz="3100" dirty="0">
                <a:latin typeface="Times New Roman"/>
                <a:cs typeface="Times New Roman"/>
              </a:rPr>
              <a:t>	</a:t>
            </a:r>
            <a:r>
              <a:rPr sz="3100" spc="625" dirty="0">
                <a:latin typeface="Symbol"/>
                <a:cs typeface="Symbol"/>
              </a:rPr>
              <a:t></a:t>
            </a:r>
            <a:r>
              <a:rPr sz="3100" spc="445" dirty="0">
                <a:latin typeface="Palatino Linotype"/>
                <a:cs typeface="Palatino Linotype"/>
              </a:rPr>
              <a:t>(</a:t>
            </a:r>
            <a:r>
              <a:rPr sz="3100" i="1" spc="530" dirty="0">
                <a:latin typeface="Palatino Linotype"/>
                <a:cs typeface="Palatino Linotype"/>
              </a:rPr>
              <a:t>x</a:t>
            </a:r>
            <a:r>
              <a:rPr sz="3100" spc="470" dirty="0">
                <a:latin typeface="Palatino Linotype"/>
                <a:cs typeface="Palatino Linotype"/>
              </a:rPr>
              <a:t>,</a:t>
            </a:r>
            <a:r>
              <a:rPr sz="3100" i="1" spc="390" dirty="0">
                <a:latin typeface="Palatino Linotype"/>
                <a:cs typeface="Palatino Linotype"/>
              </a:rPr>
              <a:t>t</a:t>
            </a:r>
            <a:r>
              <a:rPr sz="3100" spc="330" dirty="0">
                <a:latin typeface="Palatino Linotype"/>
                <a:cs typeface="Palatino Linotype"/>
              </a:rPr>
              <a:t>)</a:t>
            </a:r>
            <a:r>
              <a:rPr sz="3100" spc="-204" dirty="0">
                <a:latin typeface="Palatino Linotype"/>
                <a:cs typeface="Palatino Linotype"/>
              </a:rPr>
              <a:t> </a:t>
            </a:r>
            <a:r>
              <a:rPr sz="2700" spc="434" baseline="55555" dirty="0">
                <a:latin typeface="Palatino Linotype"/>
                <a:cs typeface="Palatino Linotype"/>
              </a:rPr>
              <a:t>2</a:t>
            </a:r>
            <a:r>
              <a:rPr sz="2700" spc="-112" baseline="55555" dirty="0">
                <a:latin typeface="Palatino Linotype"/>
                <a:cs typeface="Palatino Linotype"/>
              </a:rPr>
              <a:t> </a:t>
            </a:r>
            <a:r>
              <a:rPr sz="3100" i="1" spc="425" dirty="0">
                <a:latin typeface="Palatino Linotype"/>
                <a:cs typeface="Palatino Linotype"/>
              </a:rPr>
              <a:t>dx</a:t>
            </a:r>
            <a:endParaRPr sz="3100">
              <a:latin typeface="Palatino Linotype"/>
              <a:cs typeface="Palatino Linotype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545772" y="2974784"/>
            <a:ext cx="2909570" cy="2195195"/>
            <a:chOff x="5545772" y="2974784"/>
            <a:chExt cx="2909570" cy="2195195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1743" y="3000756"/>
              <a:ext cx="2857500" cy="214274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558789" y="2987802"/>
              <a:ext cx="2883535" cy="2169160"/>
            </a:xfrm>
            <a:custGeom>
              <a:avLst/>
              <a:gdLst/>
              <a:ahLst/>
              <a:cxnLst/>
              <a:rect l="l" t="t" r="r" b="b"/>
              <a:pathLst>
                <a:path w="2883534" h="2169160">
                  <a:moveTo>
                    <a:pt x="0" y="2168652"/>
                  </a:moveTo>
                  <a:lnTo>
                    <a:pt x="2883408" y="2168652"/>
                  </a:lnTo>
                  <a:lnTo>
                    <a:pt x="2883408" y="0"/>
                  </a:lnTo>
                  <a:lnTo>
                    <a:pt x="0" y="0"/>
                  </a:lnTo>
                  <a:lnTo>
                    <a:pt x="0" y="2168652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95477" y="4653534"/>
            <a:ext cx="4719955" cy="524510"/>
          </a:xfrm>
          <a:prstGeom prst="rect">
            <a:avLst/>
          </a:prstGeom>
          <a:solidFill>
            <a:srgbClr val="FFFF99"/>
          </a:solidFill>
          <a:ln w="25907">
            <a:solidFill>
              <a:srgbClr val="FF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180"/>
              </a:spcBef>
            </a:pPr>
            <a:r>
              <a:rPr sz="2800" spc="-10" dirty="0">
                <a:latin typeface="Palatino Linotype"/>
                <a:cs typeface="Palatino Linotype"/>
              </a:rPr>
              <a:t>Here</a:t>
            </a:r>
            <a:r>
              <a:rPr sz="2800" spc="-2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|Ψ(</a:t>
            </a:r>
            <a:r>
              <a:rPr sz="2800" b="1" i="1" dirty="0">
                <a:latin typeface="Palatino Linotype"/>
                <a:cs typeface="Palatino Linotype"/>
              </a:rPr>
              <a:t>r</a:t>
            </a:r>
            <a:r>
              <a:rPr sz="2800" i="1" dirty="0">
                <a:latin typeface="Palatino Linotype"/>
                <a:cs typeface="Palatino Linotype"/>
              </a:rPr>
              <a:t>,t</a:t>
            </a:r>
            <a:r>
              <a:rPr sz="2800" dirty="0">
                <a:latin typeface="Palatino Linotype"/>
                <a:cs typeface="Palatino Linotype"/>
              </a:rPr>
              <a:t>)|</a:t>
            </a:r>
            <a:r>
              <a:rPr sz="2775" baseline="25525" dirty="0">
                <a:latin typeface="Palatino Linotype"/>
                <a:cs typeface="Palatino Linotype"/>
              </a:rPr>
              <a:t>2</a:t>
            </a:r>
            <a:r>
              <a:rPr sz="2775" spc="337" baseline="25525" dirty="0">
                <a:latin typeface="Palatino Linotype"/>
                <a:cs typeface="Palatino Linotype"/>
              </a:rPr>
              <a:t> </a:t>
            </a:r>
            <a:r>
              <a:rPr sz="2800" spc="-5" dirty="0">
                <a:latin typeface="Palatino Linotype"/>
                <a:cs typeface="Palatino Linotype"/>
              </a:rPr>
              <a:t>=</a:t>
            </a:r>
            <a:r>
              <a:rPr sz="2800" spc="-10" dirty="0">
                <a:latin typeface="Palatino Linotype"/>
                <a:cs typeface="Palatino Linotype"/>
              </a:rPr>
              <a:t> </a:t>
            </a:r>
            <a:r>
              <a:rPr sz="2800" spc="-5" dirty="0">
                <a:latin typeface="Palatino Linotype"/>
                <a:cs typeface="Palatino Linotype"/>
              </a:rPr>
              <a:t>Ψ</a:t>
            </a:r>
            <a:r>
              <a:rPr sz="2775" spc="-7" baseline="25525" dirty="0">
                <a:latin typeface="Palatino Linotype"/>
                <a:cs typeface="Palatino Linotype"/>
              </a:rPr>
              <a:t>*</a:t>
            </a:r>
            <a:r>
              <a:rPr sz="2800" spc="-5" dirty="0">
                <a:latin typeface="Palatino Linotype"/>
                <a:cs typeface="Palatino Linotype"/>
              </a:rPr>
              <a:t>(</a:t>
            </a:r>
            <a:r>
              <a:rPr sz="2800" b="1" i="1" spc="-5" dirty="0">
                <a:latin typeface="Palatino Linotype"/>
                <a:cs typeface="Palatino Linotype"/>
              </a:rPr>
              <a:t>r</a:t>
            </a:r>
            <a:r>
              <a:rPr sz="2800" i="1" spc="-5" dirty="0">
                <a:latin typeface="Palatino Linotype"/>
                <a:cs typeface="Palatino Linotype"/>
              </a:rPr>
              <a:t>,t</a:t>
            </a:r>
            <a:r>
              <a:rPr sz="2800" spc="-5" dirty="0">
                <a:latin typeface="Palatino Linotype"/>
                <a:cs typeface="Palatino Linotype"/>
              </a:rPr>
              <a:t>)Ψ(</a:t>
            </a:r>
            <a:r>
              <a:rPr sz="2800" b="1" i="1" spc="-5" dirty="0">
                <a:latin typeface="Palatino Linotype"/>
                <a:cs typeface="Palatino Linotype"/>
              </a:rPr>
              <a:t>r</a:t>
            </a:r>
            <a:r>
              <a:rPr sz="2800" i="1" spc="-5" dirty="0">
                <a:latin typeface="Palatino Linotype"/>
                <a:cs typeface="Palatino Linotype"/>
              </a:rPr>
              <a:t>,t</a:t>
            </a:r>
            <a:r>
              <a:rPr sz="2800" spc="-5" dirty="0">
                <a:latin typeface="Palatino Linotype"/>
                <a:cs typeface="Palatino Linotype"/>
              </a:rPr>
              <a:t>)</a:t>
            </a:r>
            <a:endParaRPr sz="2800">
              <a:latin typeface="Palatino Linotype"/>
              <a:cs typeface="Palatino Linotype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2867" y="5541670"/>
            <a:ext cx="8605520" cy="1184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mbria"/>
                <a:cs typeface="Cambria"/>
              </a:rPr>
              <a:t>A</a:t>
            </a:r>
            <a:r>
              <a:rPr sz="2800" spc="11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large</a:t>
            </a:r>
            <a:r>
              <a:rPr sz="2800" spc="125" dirty="0">
                <a:latin typeface="Cambria"/>
                <a:cs typeface="Cambria"/>
              </a:rPr>
              <a:t> </a:t>
            </a:r>
            <a:r>
              <a:rPr sz="2800" spc="-20" dirty="0">
                <a:latin typeface="Cambria"/>
                <a:cs typeface="Cambria"/>
              </a:rPr>
              <a:t>value</a:t>
            </a:r>
            <a:r>
              <a:rPr sz="2800" spc="13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of</a:t>
            </a:r>
            <a:r>
              <a:rPr sz="2800" spc="12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|Ψ(</a:t>
            </a:r>
            <a:r>
              <a:rPr sz="2800" b="1" i="1" spc="-5" dirty="0">
                <a:latin typeface="Cambria"/>
                <a:cs typeface="Cambria"/>
              </a:rPr>
              <a:t>r</a:t>
            </a:r>
            <a:r>
              <a:rPr sz="2800" i="1" spc="-5" dirty="0">
                <a:latin typeface="Cambria"/>
                <a:cs typeface="Cambria"/>
              </a:rPr>
              <a:t>,t</a:t>
            </a:r>
            <a:r>
              <a:rPr sz="2800" spc="-5" dirty="0">
                <a:latin typeface="Cambria"/>
                <a:cs typeface="Cambria"/>
              </a:rPr>
              <a:t>)|</a:t>
            </a:r>
            <a:r>
              <a:rPr sz="2775" spc="-7" baseline="25525" dirty="0">
                <a:latin typeface="Cambria"/>
                <a:cs typeface="Cambria"/>
              </a:rPr>
              <a:t>2</a:t>
            </a:r>
            <a:r>
              <a:rPr sz="2775" spc="480" baseline="2552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means</a:t>
            </a:r>
            <a:r>
              <a:rPr sz="2800" spc="12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the</a:t>
            </a:r>
            <a:r>
              <a:rPr sz="2800" spc="13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strong</a:t>
            </a:r>
            <a:r>
              <a:rPr sz="2800" spc="114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possibility</a:t>
            </a:r>
            <a:r>
              <a:rPr sz="2800" spc="12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of </a:t>
            </a:r>
            <a:r>
              <a:rPr sz="2800" spc="-60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the</a:t>
            </a:r>
            <a:r>
              <a:rPr sz="280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particle’s</a:t>
            </a:r>
            <a:r>
              <a:rPr sz="2800" spc="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presence</a:t>
            </a:r>
            <a:endParaRPr sz="2800">
              <a:latin typeface="Cambria"/>
              <a:cs typeface="Cambria"/>
            </a:endParaRPr>
          </a:p>
          <a:p>
            <a:pPr marR="142240" algn="r">
              <a:lnSpc>
                <a:spcPct val="100000"/>
              </a:lnSpc>
              <a:spcBef>
                <a:spcPts val="969"/>
              </a:spcBef>
            </a:pPr>
            <a:r>
              <a:rPr sz="1200" dirty="0">
                <a:solidFill>
                  <a:srgbClr val="045C75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-18288" y="0"/>
            <a:ext cx="9182100" cy="6896100"/>
            <a:chOff x="-18288" y="0"/>
            <a:chExt cx="9182100" cy="6896100"/>
          </a:xfrm>
        </p:grpSpPr>
        <p:sp>
          <p:nvSpPr>
            <p:cNvPr id="25" name="object 25"/>
            <p:cNvSpPr/>
            <p:nvPr/>
          </p:nvSpPr>
          <p:spPr>
            <a:xfrm>
              <a:off x="761" y="761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38100">
              <a:solidFill>
                <a:srgbClr val="CC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338" y="44957"/>
              <a:ext cx="9072880" cy="937260"/>
            </a:xfrm>
            <a:custGeom>
              <a:avLst/>
              <a:gdLst/>
              <a:ahLst/>
              <a:cxnLst/>
              <a:rect l="l" t="t" r="r" b="b"/>
              <a:pathLst>
                <a:path w="9072880" h="937260">
                  <a:moveTo>
                    <a:pt x="9072372" y="0"/>
                  </a:moveTo>
                  <a:lnTo>
                    <a:pt x="0" y="0"/>
                  </a:lnTo>
                  <a:lnTo>
                    <a:pt x="0" y="937260"/>
                  </a:lnTo>
                  <a:lnTo>
                    <a:pt x="9072372" y="937260"/>
                  </a:lnTo>
                  <a:lnTo>
                    <a:pt x="9072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338" y="44957"/>
              <a:ext cx="9072880" cy="937260"/>
            </a:xfrm>
            <a:custGeom>
              <a:avLst/>
              <a:gdLst/>
              <a:ahLst/>
              <a:cxnLst/>
              <a:rect l="l" t="t" r="r" b="b"/>
              <a:pathLst>
                <a:path w="9072880" h="937260">
                  <a:moveTo>
                    <a:pt x="0" y="937260"/>
                  </a:moveTo>
                  <a:lnTo>
                    <a:pt x="9072372" y="937260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93726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850642" y="116839"/>
            <a:ext cx="32689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heavy" spc="-5" dirty="0"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Definition</a:t>
            </a:r>
            <a:r>
              <a:rPr sz="3200" u="heavy" spc="-60" dirty="0"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dirty="0"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of</a:t>
            </a:r>
            <a:r>
              <a:rPr sz="3200" u="heavy" spc="40" dirty="0"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3200" b="0" u="heavy" dirty="0"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</a:rPr>
              <a:t>Ψ(</a:t>
            </a:r>
            <a:r>
              <a:rPr sz="3200" i="1" u="heavy" dirty="0"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</a:rPr>
              <a:t>r</a:t>
            </a:r>
            <a:r>
              <a:rPr sz="3200" b="0" i="1" u="heavy" dirty="0"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</a:rPr>
              <a:t>,t</a:t>
            </a:r>
            <a:r>
              <a:rPr sz="3200" b="0" u="heavy" dirty="0">
                <a:uFill>
                  <a:solidFill>
                    <a:srgbClr val="0000FF"/>
                  </a:solidFill>
                </a:uFill>
                <a:latin typeface="Palatino Linotype"/>
                <a:cs typeface="Palatino Linotype"/>
              </a:rPr>
              <a:t>)</a:t>
            </a:r>
            <a:endParaRPr sz="32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9921" y="6517640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45C75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8288" y="0"/>
            <a:ext cx="9182100" cy="6896100"/>
            <a:chOff x="-18288" y="0"/>
            <a:chExt cx="9182100" cy="6896100"/>
          </a:xfrm>
        </p:grpSpPr>
        <p:sp>
          <p:nvSpPr>
            <p:cNvPr id="4" name="object 4"/>
            <p:cNvSpPr/>
            <p:nvPr/>
          </p:nvSpPr>
          <p:spPr>
            <a:xfrm>
              <a:off x="761" y="761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38100">
              <a:solidFill>
                <a:srgbClr val="CC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051" y="30480"/>
              <a:ext cx="9072880" cy="2771140"/>
            </a:xfrm>
            <a:custGeom>
              <a:avLst/>
              <a:gdLst/>
              <a:ahLst/>
              <a:cxnLst/>
              <a:rect l="l" t="t" r="r" b="b"/>
              <a:pathLst>
                <a:path w="9072880" h="2771140">
                  <a:moveTo>
                    <a:pt x="9072372" y="0"/>
                  </a:moveTo>
                  <a:lnTo>
                    <a:pt x="0" y="0"/>
                  </a:lnTo>
                  <a:lnTo>
                    <a:pt x="0" y="2770632"/>
                  </a:lnTo>
                  <a:lnTo>
                    <a:pt x="9072372" y="2770632"/>
                  </a:lnTo>
                  <a:lnTo>
                    <a:pt x="9072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401" y="51942"/>
            <a:ext cx="4253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0000"/>
                </a:solidFill>
              </a:rPr>
              <a:t>De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Broglie’s</a:t>
            </a:r>
            <a:r>
              <a:rPr spc="-5" dirty="0">
                <a:solidFill>
                  <a:srgbClr val="000000"/>
                </a:solidFill>
              </a:rPr>
              <a:t> Hypothesis</a:t>
            </a:r>
            <a:r>
              <a:rPr sz="3600" spc="-5" dirty="0">
                <a:solidFill>
                  <a:srgbClr val="888888"/>
                </a:solidFill>
              </a:rPr>
              <a:t>: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114401" y="605154"/>
            <a:ext cx="89154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27785" algn="l"/>
                <a:tab pos="2014855" algn="l"/>
                <a:tab pos="2685415" algn="l"/>
                <a:tab pos="3811904" algn="l"/>
                <a:tab pos="4450715" algn="l"/>
                <a:tab pos="6069330" algn="l"/>
                <a:tab pos="6739890" algn="l"/>
                <a:tab pos="8615045" algn="l"/>
              </a:tabLst>
            </a:pP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predicts	t</a:t>
            </a:r>
            <a:r>
              <a:rPr sz="2400" b="1" spc="-10" dirty="0">
                <a:solidFill>
                  <a:srgbClr val="FF3300"/>
                </a:solidFill>
                <a:latin typeface="Arial"/>
                <a:cs typeface="Arial"/>
              </a:rPr>
              <a:t>h</a:t>
            </a: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at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on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e	sh</a:t>
            </a:r>
            <a:r>
              <a:rPr sz="2400" b="1" spc="-10" dirty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uld	</a:t>
            </a:r>
            <a:r>
              <a:rPr sz="2400" b="1" spc="-10" dirty="0">
                <a:solidFill>
                  <a:srgbClr val="FF3300"/>
                </a:solidFill>
                <a:latin typeface="Arial"/>
                <a:cs typeface="Arial"/>
              </a:rPr>
              <a:t>se</a:t>
            </a: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	d</a:t>
            </a:r>
            <a:r>
              <a:rPr sz="2400" b="1" spc="-10" dirty="0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f</a:t>
            </a:r>
            <a:r>
              <a:rPr sz="2400" b="1" spc="5" dirty="0">
                <a:solidFill>
                  <a:srgbClr val="FF3300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racti</a:t>
            </a:r>
            <a:r>
              <a:rPr sz="2400" b="1" spc="-15" dirty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n	and	i</a:t>
            </a:r>
            <a:r>
              <a:rPr sz="2400" b="1" spc="-10" dirty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ter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erence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FF3300"/>
                </a:solidFill>
                <a:latin typeface="Arial"/>
                <a:cs typeface="Arial"/>
              </a:rPr>
              <a:t>of  </a:t>
            </a:r>
            <a:r>
              <a:rPr sz="2400" b="1" dirty="0">
                <a:solidFill>
                  <a:srgbClr val="FF3300"/>
                </a:solidFill>
                <a:latin typeface="Arial"/>
                <a:cs typeface="Arial"/>
              </a:rPr>
              <a:t>matter waves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401" y="1336928"/>
            <a:ext cx="46456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For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example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10" dirty="0">
                <a:latin typeface="Arial"/>
                <a:cs typeface="Arial"/>
              </a:rPr>
              <a:t>we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should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observe </a:t>
            </a:r>
            <a:r>
              <a:rPr sz="2400" b="1" spc="-655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9DD9"/>
                </a:solidFill>
                <a:latin typeface="Arial"/>
                <a:cs typeface="Arial"/>
              </a:rPr>
              <a:t>Electron</a:t>
            </a:r>
            <a:r>
              <a:rPr sz="2400" b="1" spc="-15" dirty="0">
                <a:solidFill>
                  <a:srgbClr val="009DD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9DD9"/>
                </a:solidFill>
                <a:latin typeface="Arial"/>
                <a:cs typeface="Arial"/>
              </a:rPr>
              <a:t>diffraction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400" b="1" spc="-5" dirty="0">
                <a:solidFill>
                  <a:srgbClr val="009DD9"/>
                </a:solidFill>
                <a:latin typeface="Arial"/>
                <a:cs typeface="Arial"/>
              </a:rPr>
              <a:t>Atom</a:t>
            </a:r>
            <a:r>
              <a:rPr sz="2400" b="1" spc="-10" dirty="0">
                <a:solidFill>
                  <a:srgbClr val="009DD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9DD9"/>
                </a:solidFill>
                <a:latin typeface="Arial"/>
                <a:cs typeface="Arial"/>
              </a:rPr>
              <a:t>or</a:t>
            </a:r>
            <a:r>
              <a:rPr sz="2400" b="1" spc="-15" dirty="0">
                <a:solidFill>
                  <a:srgbClr val="009DD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9DD9"/>
                </a:solidFill>
                <a:latin typeface="Arial"/>
                <a:cs typeface="Arial"/>
              </a:rPr>
              <a:t>molecule</a:t>
            </a:r>
            <a:r>
              <a:rPr sz="2400" b="1" spc="-15" dirty="0">
                <a:solidFill>
                  <a:srgbClr val="009DD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9DD9"/>
                </a:solidFill>
                <a:latin typeface="Arial"/>
                <a:cs typeface="Arial"/>
              </a:rPr>
              <a:t>diffraction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2572257"/>
            <a:ext cx="57365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Davisson-Germer</a:t>
            </a:r>
            <a:r>
              <a:rPr sz="3200" b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Experiment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5782" y="1142746"/>
            <a:ext cx="2449830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900" b="1" spc="-30" dirty="0">
                <a:solidFill>
                  <a:srgbClr val="FF0000"/>
                </a:solidFill>
                <a:latin typeface="Calibri"/>
                <a:cs typeface="Calibri"/>
              </a:rPr>
              <a:t>Wave </a:t>
            </a:r>
            <a:r>
              <a:rPr sz="1900" b="1" spc="-10" dirty="0">
                <a:solidFill>
                  <a:srgbClr val="FF0000"/>
                </a:solidFill>
                <a:latin typeface="Calibri"/>
                <a:cs typeface="Calibri"/>
              </a:rPr>
              <a:t>nature </a:t>
            </a:r>
            <a:r>
              <a:rPr sz="1900" b="1" spc="-5" dirty="0">
                <a:solidFill>
                  <a:srgbClr val="FF0000"/>
                </a:solidFill>
                <a:latin typeface="Calibri"/>
                <a:cs typeface="Calibri"/>
              </a:rPr>
              <a:t>of electron </a:t>
            </a:r>
            <a:r>
              <a:rPr sz="1900" b="1" spc="-4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Calibri"/>
                <a:cs typeface="Calibri"/>
              </a:rPr>
              <a:t>big</a:t>
            </a:r>
            <a:r>
              <a:rPr sz="19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Calibri"/>
                <a:cs typeface="Calibri"/>
              </a:rPr>
              <a:t>application</a:t>
            </a:r>
            <a:r>
              <a:rPr sz="190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19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Calibri"/>
                <a:cs typeface="Calibri"/>
              </a:rPr>
              <a:t>Electron</a:t>
            </a:r>
            <a:r>
              <a:rPr sz="19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0000"/>
                </a:solidFill>
                <a:latin typeface="Calibri"/>
                <a:cs typeface="Calibri"/>
              </a:rPr>
              <a:t>Microscope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1459" y="3140964"/>
            <a:ext cx="5615940" cy="707390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9"/>
              </a:spcBef>
              <a:tabLst>
                <a:tab pos="1311910" algn="l"/>
                <a:tab pos="3040380" algn="l"/>
                <a:tab pos="4740275" algn="l"/>
                <a:tab pos="5142230" algn="l"/>
              </a:tabLst>
            </a:pPr>
            <a:r>
              <a:rPr sz="2000" b="1" spc="-5" dirty="0">
                <a:solidFill>
                  <a:srgbClr val="044834"/>
                </a:solidFill>
                <a:latin typeface="Arial"/>
                <a:cs typeface="Arial"/>
              </a:rPr>
              <a:t>provides	</a:t>
            </a:r>
            <a:r>
              <a:rPr sz="2000" b="1" dirty="0">
                <a:solidFill>
                  <a:srgbClr val="044834"/>
                </a:solidFill>
                <a:latin typeface="Arial"/>
                <a:cs typeface="Arial"/>
              </a:rPr>
              <a:t>experimental	</a:t>
            </a:r>
            <a:r>
              <a:rPr sz="2000" b="1" spc="-5" dirty="0">
                <a:solidFill>
                  <a:srgbClr val="044834"/>
                </a:solidFill>
                <a:latin typeface="Arial"/>
                <a:cs typeface="Arial"/>
              </a:rPr>
              <a:t>confirmation	of	</a:t>
            </a:r>
            <a:r>
              <a:rPr sz="2000" b="1" dirty="0">
                <a:solidFill>
                  <a:srgbClr val="044834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2000" b="1" dirty="0">
                <a:solidFill>
                  <a:srgbClr val="044834"/>
                </a:solidFill>
                <a:latin typeface="Arial"/>
                <a:cs typeface="Arial"/>
              </a:rPr>
              <a:t>matter</a:t>
            </a:r>
            <a:r>
              <a:rPr sz="2000" b="1" spc="-50" dirty="0">
                <a:solidFill>
                  <a:srgbClr val="04483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44834"/>
                </a:solidFill>
                <a:latin typeface="Arial"/>
                <a:cs typeface="Arial"/>
              </a:rPr>
              <a:t>waves</a:t>
            </a:r>
            <a:r>
              <a:rPr sz="2000" b="1" spc="-30" dirty="0">
                <a:solidFill>
                  <a:srgbClr val="04483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44834"/>
                </a:solidFill>
                <a:latin typeface="Arial"/>
                <a:cs typeface="Arial"/>
              </a:rPr>
              <a:t>proposed</a:t>
            </a:r>
            <a:r>
              <a:rPr sz="2000" b="1" spc="-25" dirty="0">
                <a:solidFill>
                  <a:srgbClr val="04483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44834"/>
                </a:solidFill>
                <a:latin typeface="Arial"/>
                <a:cs typeface="Arial"/>
              </a:rPr>
              <a:t>by</a:t>
            </a:r>
            <a:r>
              <a:rPr sz="2000" b="1" spc="-10" dirty="0">
                <a:solidFill>
                  <a:srgbClr val="04483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44834"/>
                </a:solidFill>
                <a:latin typeface="Arial"/>
                <a:cs typeface="Arial"/>
              </a:rPr>
              <a:t>de</a:t>
            </a:r>
            <a:r>
              <a:rPr sz="2000" b="1" spc="-10" dirty="0">
                <a:solidFill>
                  <a:srgbClr val="04483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44834"/>
                </a:solidFill>
                <a:latin typeface="Arial"/>
                <a:cs typeface="Arial"/>
              </a:rPr>
              <a:t>Broglie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562343" y="2138172"/>
            <a:ext cx="2536190" cy="2729865"/>
            <a:chOff x="6562343" y="2138172"/>
            <a:chExt cx="2536190" cy="272986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8251" y="2164080"/>
              <a:ext cx="2484120" cy="26776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575297" y="2151126"/>
              <a:ext cx="2510155" cy="2703830"/>
            </a:xfrm>
            <a:custGeom>
              <a:avLst/>
              <a:gdLst/>
              <a:ahLst/>
              <a:cxnLst/>
              <a:rect l="l" t="t" r="r" b="b"/>
              <a:pathLst>
                <a:path w="2510154" h="2703829">
                  <a:moveTo>
                    <a:pt x="0" y="2703576"/>
                  </a:moveTo>
                  <a:lnTo>
                    <a:pt x="2510028" y="2703576"/>
                  </a:lnTo>
                  <a:lnTo>
                    <a:pt x="2510028" y="0"/>
                  </a:lnTo>
                  <a:lnTo>
                    <a:pt x="0" y="0"/>
                  </a:lnTo>
                  <a:lnTo>
                    <a:pt x="0" y="2703576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30200" y="4031360"/>
            <a:ext cx="5892800" cy="24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9875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If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particles</a:t>
            </a:r>
            <a:r>
              <a:rPr sz="2000" dirty="0">
                <a:latin typeface="Microsoft Sans Serif"/>
                <a:cs typeface="Microsoft Sans Serif"/>
              </a:rPr>
              <a:t> have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wave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nature,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then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under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appropriate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conditions,</a:t>
            </a:r>
            <a:r>
              <a:rPr sz="2000" dirty="0">
                <a:latin typeface="Microsoft Sans Serif"/>
                <a:cs typeface="Microsoft Sans Serif"/>
              </a:rPr>
              <a:t> they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should</a:t>
            </a:r>
            <a:r>
              <a:rPr sz="2000" spc="5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exhibit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diffraction</a:t>
            </a:r>
            <a:endParaRPr sz="2000">
              <a:latin typeface="Microsoft Sans Serif"/>
              <a:cs typeface="Microsoft Sans Serif"/>
            </a:endParaRPr>
          </a:p>
          <a:p>
            <a:pPr marL="198120" indent="-186055" algn="just">
              <a:lnSpc>
                <a:spcPct val="100000"/>
              </a:lnSpc>
              <a:buFont typeface="Wingdings"/>
              <a:buChar char=""/>
              <a:tabLst>
                <a:tab pos="198755" algn="l"/>
              </a:tabLst>
            </a:pPr>
            <a:r>
              <a:rPr sz="2000" dirty="0">
                <a:latin typeface="Microsoft Sans Serif"/>
                <a:cs typeface="Microsoft Sans Serif"/>
              </a:rPr>
              <a:t>Davisson</a:t>
            </a:r>
            <a:r>
              <a:rPr sz="2000" spc="36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and</a:t>
            </a:r>
            <a:r>
              <a:rPr sz="2000" spc="38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Germer</a:t>
            </a:r>
            <a:r>
              <a:rPr sz="2000" spc="38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measured</a:t>
            </a:r>
            <a:r>
              <a:rPr sz="2000" spc="3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the</a:t>
            </a:r>
            <a:r>
              <a:rPr sz="2000" spc="3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wavelength</a:t>
            </a:r>
            <a:endParaRPr sz="20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Microsoft Sans Serif"/>
                <a:cs typeface="Microsoft Sans Serif"/>
              </a:rPr>
              <a:t>of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electrons</a:t>
            </a:r>
            <a:endParaRPr sz="20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1630"/>
              </a:spcBef>
            </a:pP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Electrons</a:t>
            </a:r>
            <a:r>
              <a:rPr sz="20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were</a:t>
            </a:r>
            <a:r>
              <a:rPr sz="20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directed</a:t>
            </a:r>
            <a:r>
              <a:rPr sz="2000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onto</a:t>
            </a:r>
            <a:r>
              <a:rPr sz="20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 nickel</a:t>
            </a: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 crystals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Microsoft Sans Serif"/>
                <a:cs typeface="Microsoft Sans Serif"/>
              </a:rPr>
              <a:t>Accelerating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voltage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is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used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to control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electron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0200" y="6433515"/>
            <a:ext cx="21209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07135" algn="l"/>
              </a:tabLst>
            </a:pPr>
            <a:r>
              <a:rPr sz="2000" dirty="0">
                <a:latin typeface="Microsoft Sans Serif"/>
                <a:cs typeface="Microsoft Sans Serif"/>
              </a:rPr>
              <a:t>energy:	</a:t>
            </a:r>
            <a:r>
              <a:rPr sz="2000" i="1" dirty="0">
                <a:latin typeface="Arial"/>
                <a:cs typeface="Arial"/>
              </a:rPr>
              <a:t>E</a:t>
            </a:r>
            <a:r>
              <a:rPr sz="2000" i="1" spc="-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=</a:t>
            </a:r>
            <a:r>
              <a:rPr sz="2000" i="1" spc="-6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|e|V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562343" y="4887467"/>
            <a:ext cx="2536190" cy="1953895"/>
            <a:chOff x="6562343" y="4887467"/>
            <a:chExt cx="2536190" cy="1953895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8251" y="4913375"/>
              <a:ext cx="2484120" cy="190195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575297" y="4900421"/>
              <a:ext cx="2510155" cy="1927860"/>
            </a:xfrm>
            <a:custGeom>
              <a:avLst/>
              <a:gdLst/>
              <a:ahLst/>
              <a:cxnLst/>
              <a:rect l="l" t="t" r="r" b="b"/>
              <a:pathLst>
                <a:path w="2510154" h="1927859">
                  <a:moveTo>
                    <a:pt x="0" y="1927859"/>
                  </a:moveTo>
                  <a:lnTo>
                    <a:pt x="2510028" y="1927859"/>
                  </a:lnTo>
                  <a:lnTo>
                    <a:pt x="2510028" y="0"/>
                  </a:lnTo>
                  <a:lnTo>
                    <a:pt x="0" y="0"/>
                  </a:lnTo>
                  <a:lnTo>
                    <a:pt x="0" y="1927859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9921" y="6517640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45C75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8288" y="0"/>
            <a:ext cx="9182100" cy="6896100"/>
            <a:chOff x="-18288" y="0"/>
            <a:chExt cx="9182100" cy="6896100"/>
          </a:xfrm>
        </p:grpSpPr>
        <p:sp>
          <p:nvSpPr>
            <p:cNvPr id="4" name="object 4"/>
            <p:cNvSpPr/>
            <p:nvPr/>
          </p:nvSpPr>
          <p:spPr>
            <a:xfrm>
              <a:off x="761" y="761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38100">
              <a:solidFill>
                <a:srgbClr val="CC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389" y="44957"/>
              <a:ext cx="9072880" cy="937260"/>
            </a:xfrm>
            <a:custGeom>
              <a:avLst/>
              <a:gdLst/>
              <a:ahLst/>
              <a:cxnLst/>
              <a:rect l="l" t="t" r="r" b="b"/>
              <a:pathLst>
                <a:path w="9072880" h="937260">
                  <a:moveTo>
                    <a:pt x="9072372" y="0"/>
                  </a:moveTo>
                  <a:lnTo>
                    <a:pt x="0" y="0"/>
                  </a:lnTo>
                  <a:lnTo>
                    <a:pt x="0" y="937260"/>
                  </a:lnTo>
                  <a:lnTo>
                    <a:pt x="9072372" y="937260"/>
                  </a:lnTo>
                  <a:lnTo>
                    <a:pt x="9072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389" y="44957"/>
              <a:ext cx="9072880" cy="937260"/>
            </a:xfrm>
            <a:custGeom>
              <a:avLst/>
              <a:gdLst/>
              <a:ahLst/>
              <a:cxnLst/>
              <a:rect l="l" t="t" r="r" b="b"/>
              <a:pathLst>
                <a:path w="9072880" h="937260">
                  <a:moveTo>
                    <a:pt x="0" y="937260"/>
                  </a:moveTo>
                  <a:lnTo>
                    <a:pt x="9072372" y="937260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93726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4401" y="0"/>
            <a:ext cx="1917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Continue…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53860" y="2034476"/>
            <a:ext cx="2964815" cy="1780539"/>
            <a:chOff x="153860" y="2034476"/>
            <a:chExt cx="2964815" cy="1780539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2060448"/>
              <a:ext cx="2912364" cy="172821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6877" y="2047494"/>
              <a:ext cx="2938780" cy="1754505"/>
            </a:xfrm>
            <a:custGeom>
              <a:avLst/>
              <a:gdLst/>
              <a:ahLst/>
              <a:cxnLst/>
              <a:rect l="l" t="t" r="r" b="b"/>
              <a:pathLst>
                <a:path w="2938780" h="1754504">
                  <a:moveTo>
                    <a:pt x="0" y="1754123"/>
                  </a:moveTo>
                  <a:lnTo>
                    <a:pt x="2938272" y="1754123"/>
                  </a:lnTo>
                  <a:lnTo>
                    <a:pt x="2938272" y="0"/>
                  </a:lnTo>
                  <a:lnTo>
                    <a:pt x="0" y="0"/>
                  </a:lnTo>
                  <a:lnTo>
                    <a:pt x="0" y="1754123"/>
                  </a:lnTo>
                  <a:close/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86334" y="430149"/>
            <a:ext cx="8702675" cy="1611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Microsoft Sans Serif"/>
                <a:cs typeface="Microsoft Sans Serif"/>
              </a:rPr>
              <a:t>If</a:t>
            </a:r>
            <a:r>
              <a:rPr sz="2000" spc="204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electrons</a:t>
            </a:r>
            <a:r>
              <a:rPr sz="2000" spc="2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are</a:t>
            </a:r>
            <a:r>
              <a:rPr sz="2000" spc="204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“just”</a:t>
            </a:r>
            <a:r>
              <a:rPr sz="2000" spc="2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particles,</a:t>
            </a:r>
            <a:r>
              <a:rPr sz="2000" spc="2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we</a:t>
            </a:r>
            <a:r>
              <a:rPr sz="2000" spc="204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expect</a:t>
            </a:r>
            <a:r>
              <a:rPr sz="2000" spc="204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204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smooth</a:t>
            </a:r>
            <a:r>
              <a:rPr sz="2000" spc="204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monotonic</a:t>
            </a:r>
            <a:r>
              <a:rPr sz="2000" spc="2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dependence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of </a:t>
            </a:r>
            <a:r>
              <a:rPr sz="2000" spc="-5" dirty="0">
                <a:latin typeface="Microsoft Sans Serif"/>
                <a:cs typeface="Microsoft Sans Serif"/>
              </a:rPr>
              <a:t>scattered intensity </a:t>
            </a:r>
            <a:r>
              <a:rPr sz="2000" dirty="0">
                <a:latin typeface="Microsoft Sans Serif"/>
                <a:cs typeface="Microsoft Sans Serif"/>
              </a:rPr>
              <a:t>on angle and </a:t>
            </a:r>
            <a:r>
              <a:rPr sz="2000" spc="-5" dirty="0">
                <a:latin typeface="Microsoft Sans Serif"/>
                <a:cs typeface="Microsoft Sans Serif"/>
              </a:rPr>
              <a:t>voltage because only elastic collisions are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involved</a:t>
            </a:r>
            <a:endParaRPr sz="20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480"/>
              </a:spcBef>
            </a:pPr>
            <a:r>
              <a:rPr sz="2000" spc="-10" dirty="0">
                <a:latin typeface="Microsoft Sans Serif"/>
                <a:cs typeface="Microsoft Sans Serif"/>
              </a:rPr>
              <a:t>Diffraction </a:t>
            </a:r>
            <a:r>
              <a:rPr sz="2000" spc="-5" dirty="0">
                <a:latin typeface="Microsoft Sans Serif"/>
                <a:cs typeface="Microsoft Sans Serif"/>
              </a:rPr>
              <a:t>pattern similar </a:t>
            </a:r>
            <a:r>
              <a:rPr sz="2000" spc="-10" dirty="0">
                <a:latin typeface="Microsoft Sans Serif"/>
                <a:cs typeface="Microsoft Sans Serif"/>
              </a:rPr>
              <a:t>to </a:t>
            </a:r>
            <a:r>
              <a:rPr sz="2000" dirty="0">
                <a:latin typeface="Microsoft Sans Serif"/>
                <a:cs typeface="Microsoft Sans Serif"/>
              </a:rPr>
              <a:t>X-rays </a:t>
            </a:r>
            <a:r>
              <a:rPr sz="2000" spc="-5" dirty="0">
                <a:latin typeface="Microsoft Sans Serif"/>
                <a:cs typeface="Microsoft Sans Serif"/>
              </a:rPr>
              <a:t>would </a:t>
            </a:r>
            <a:r>
              <a:rPr sz="2000" dirty="0">
                <a:latin typeface="Microsoft Sans Serif"/>
                <a:cs typeface="Microsoft Sans Serif"/>
              </a:rPr>
              <a:t>be </a:t>
            </a:r>
            <a:r>
              <a:rPr sz="2000" spc="-5" dirty="0">
                <a:latin typeface="Microsoft Sans Serif"/>
                <a:cs typeface="Microsoft Sans Serif"/>
              </a:rPr>
              <a:t>observed </a:t>
            </a:r>
            <a:r>
              <a:rPr sz="2000" spc="-10" dirty="0">
                <a:latin typeface="Microsoft Sans Serif"/>
                <a:cs typeface="Microsoft Sans Serif"/>
              </a:rPr>
              <a:t>if </a:t>
            </a:r>
            <a:r>
              <a:rPr sz="2000" spc="-5" dirty="0">
                <a:latin typeface="Microsoft Sans Serif"/>
                <a:cs typeface="Microsoft Sans Serif"/>
              </a:rPr>
              <a:t>electrons </a:t>
            </a:r>
            <a:r>
              <a:rPr sz="2000" dirty="0">
                <a:latin typeface="Microsoft Sans Serif"/>
                <a:cs typeface="Microsoft Sans Serif"/>
              </a:rPr>
              <a:t>behave as 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waves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77539" y="2034539"/>
            <a:ext cx="5911850" cy="1780539"/>
            <a:chOff x="3177539" y="2034539"/>
            <a:chExt cx="5911850" cy="1780539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3447" y="2060447"/>
              <a:ext cx="2951988" cy="172821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190493" y="2047493"/>
              <a:ext cx="2978150" cy="1754505"/>
            </a:xfrm>
            <a:custGeom>
              <a:avLst/>
              <a:gdLst/>
              <a:ahLst/>
              <a:cxnLst/>
              <a:rect l="l" t="t" r="r" b="b"/>
              <a:pathLst>
                <a:path w="2978150" h="1754504">
                  <a:moveTo>
                    <a:pt x="0" y="1754123"/>
                  </a:moveTo>
                  <a:lnTo>
                    <a:pt x="2977896" y="1754123"/>
                  </a:lnTo>
                  <a:lnTo>
                    <a:pt x="2977896" y="0"/>
                  </a:lnTo>
                  <a:lnTo>
                    <a:pt x="0" y="0"/>
                  </a:lnTo>
                  <a:lnTo>
                    <a:pt x="0" y="1754123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9255" y="2060447"/>
              <a:ext cx="2823972" cy="172821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226301" y="2047493"/>
              <a:ext cx="2849880" cy="1754505"/>
            </a:xfrm>
            <a:custGeom>
              <a:avLst/>
              <a:gdLst/>
              <a:ahLst/>
              <a:cxnLst/>
              <a:rect l="l" t="t" r="r" b="b"/>
              <a:pathLst>
                <a:path w="2849879" h="1754504">
                  <a:moveTo>
                    <a:pt x="0" y="1754123"/>
                  </a:moveTo>
                  <a:lnTo>
                    <a:pt x="2849879" y="1754123"/>
                  </a:lnTo>
                  <a:lnTo>
                    <a:pt x="2849879" y="0"/>
                  </a:lnTo>
                  <a:lnTo>
                    <a:pt x="0" y="0"/>
                  </a:lnTo>
                  <a:lnTo>
                    <a:pt x="0" y="1754123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8739" y="3887215"/>
            <a:ext cx="8989060" cy="2617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735" indent="-280670">
              <a:lnSpc>
                <a:spcPct val="100000"/>
              </a:lnSpc>
              <a:spcBef>
                <a:spcPts val="100"/>
              </a:spcBef>
              <a:buClr>
                <a:srgbClr val="0000CC"/>
              </a:buClr>
              <a:buSzPct val="90000"/>
              <a:buFont typeface="Wingdings"/>
              <a:buChar char=""/>
              <a:tabLst>
                <a:tab pos="293370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Intensity</a:t>
            </a:r>
            <a:r>
              <a:rPr sz="2000" spc="3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was</a:t>
            </a:r>
            <a:r>
              <a:rPr sz="2000" spc="34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stronger</a:t>
            </a:r>
            <a:r>
              <a:rPr sz="2000" spc="35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for</a:t>
            </a:r>
            <a:r>
              <a:rPr sz="2000" spc="34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certain</a:t>
            </a:r>
            <a:r>
              <a:rPr sz="2000" spc="34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angles</a:t>
            </a:r>
            <a:r>
              <a:rPr sz="2000" spc="35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for</a:t>
            </a:r>
            <a:r>
              <a:rPr sz="2000" spc="350" dirty="0">
                <a:latin typeface="Microsoft Sans Serif"/>
                <a:cs typeface="Microsoft Sans Serif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specific</a:t>
            </a:r>
            <a:r>
              <a:rPr sz="2000" b="1" i="1" spc="315" dirty="0">
                <a:latin typeface="Arial"/>
                <a:cs typeface="Arial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accelerating</a:t>
            </a:r>
            <a:r>
              <a:rPr sz="2000" spc="35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voltages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Microsoft Sans Serif"/>
                <a:cs typeface="Microsoft Sans Serif"/>
              </a:rPr>
              <a:t>(i.e.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for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specific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electron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energies)</a:t>
            </a:r>
            <a:endParaRPr sz="2000">
              <a:latin typeface="Microsoft Sans Serif"/>
              <a:cs typeface="Microsoft Sans Serif"/>
            </a:endParaRPr>
          </a:p>
          <a:p>
            <a:pPr marL="12700" marR="6985">
              <a:lnSpc>
                <a:spcPct val="100000"/>
              </a:lnSpc>
              <a:spcBef>
                <a:spcPts val="1205"/>
              </a:spcBef>
              <a:buClr>
                <a:srgbClr val="000000"/>
              </a:buClr>
              <a:buFont typeface="Wingdings"/>
              <a:buChar char=""/>
              <a:tabLst>
                <a:tab pos="322580" algn="l"/>
              </a:tabLst>
            </a:pPr>
            <a:r>
              <a:rPr sz="2000" spc="-5" dirty="0">
                <a:solidFill>
                  <a:srgbClr val="044834"/>
                </a:solidFill>
                <a:latin typeface="Microsoft Sans Serif"/>
                <a:cs typeface="Microsoft Sans Serif"/>
              </a:rPr>
              <a:t>Electrons</a:t>
            </a:r>
            <a:r>
              <a:rPr sz="2000" spc="190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4834"/>
                </a:solidFill>
                <a:latin typeface="Microsoft Sans Serif"/>
                <a:cs typeface="Microsoft Sans Serif"/>
              </a:rPr>
              <a:t>were</a:t>
            </a:r>
            <a:r>
              <a:rPr sz="2000" spc="180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44834"/>
                </a:solidFill>
                <a:latin typeface="Microsoft Sans Serif"/>
                <a:cs typeface="Microsoft Sans Serif"/>
              </a:rPr>
              <a:t>reflected</a:t>
            </a:r>
            <a:r>
              <a:rPr sz="2000" spc="204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44834"/>
                </a:solidFill>
                <a:latin typeface="Microsoft Sans Serif"/>
                <a:cs typeface="Microsoft Sans Serif"/>
              </a:rPr>
              <a:t>in</a:t>
            </a:r>
            <a:r>
              <a:rPr sz="2000" spc="195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44834"/>
                </a:solidFill>
                <a:latin typeface="Microsoft Sans Serif"/>
                <a:cs typeface="Microsoft Sans Serif"/>
              </a:rPr>
              <a:t>almost</a:t>
            </a:r>
            <a:r>
              <a:rPr sz="2000" spc="195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44834"/>
                </a:solidFill>
                <a:latin typeface="Microsoft Sans Serif"/>
                <a:cs typeface="Microsoft Sans Serif"/>
              </a:rPr>
              <a:t>the</a:t>
            </a:r>
            <a:r>
              <a:rPr sz="2000" spc="185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4834"/>
                </a:solidFill>
                <a:latin typeface="Microsoft Sans Serif"/>
                <a:cs typeface="Microsoft Sans Serif"/>
              </a:rPr>
              <a:t>same</a:t>
            </a:r>
            <a:r>
              <a:rPr sz="2000" spc="200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4834"/>
                </a:solidFill>
                <a:latin typeface="Microsoft Sans Serif"/>
                <a:cs typeface="Microsoft Sans Serif"/>
              </a:rPr>
              <a:t>way</a:t>
            </a:r>
            <a:r>
              <a:rPr sz="2000" spc="175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44834"/>
                </a:solidFill>
                <a:latin typeface="Microsoft Sans Serif"/>
                <a:cs typeface="Microsoft Sans Serif"/>
              </a:rPr>
              <a:t>that</a:t>
            </a:r>
            <a:r>
              <a:rPr sz="2000" spc="190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44834"/>
                </a:solidFill>
                <a:latin typeface="Microsoft Sans Serif"/>
                <a:cs typeface="Microsoft Sans Serif"/>
              </a:rPr>
              <a:t>X-rays</a:t>
            </a:r>
            <a:r>
              <a:rPr sz="2000" spc="190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4834"/>
                </a:solidFill>
                <a:latin typeface="Microsoft Sans Serif"/>
                <a:cs typeface="Microsoft Sans Serif"/>
              </a:rPr>
              <a:t>of</a:t>
            </a:r>
            <a:r>
              <a:rPr sz="2000" spc="175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44834"/>
                </a:solidFill>
                <a:latin typeface="Microsoft Sans Serif"/>
                <a:cs typeface="Microsoft Sans Serif"/>
              </a:rPr>
              <a:t>comparable </a:t>
            </a:r>
            <a:r>
              <a:rPr sz="2000" spc="-515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44834"/>
                </a:solidFill>
                <a:latin typeface="Microsoft Sans Serif"/>
                <a:cs typeface="Microsoft Sans Serif"/>
              </a:rPr>
              <a:t>wavelength</a:t>
            </a:r>
            <a:endParaRPr sz="2000">
              <a:latin typeface="Microsoft Sans Serif"/>
              <a:cs typeface="Microsoft Sans Serif"/>
            </a:endParaRPr>
          </a:p>
          <a:p>
            <a:pPr marL="321945" indent="-30988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Wingdings"/>
              <a:buChar char=""/>
              <a:tabLst>
                <a:tab pos="322580" algn="l"/>
              </a:tabLst>
            </a:pPr>
            <a:r>
              <a:rPr sz="2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Current</a:t>
            </a:r>
            <a:r>
              <a:rPr sz="2000" spc="22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vs</a:t>
            </a:r>
            <a:r>
              <a:rPr sz="2000" spc="2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accelerating</a:t>
            </a:r>
            <a:r>
              <a:rPr sz="2000" spc="2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voltage</a:t>
            </a:r>
            <a:r>
              <a:rPr sz="2000" spc="22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has</a:t>
            </a:r>
            <a:r>
              <a:rPr sz="2000" spc="2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a</a:t>
            </a:r>
            <a:r>
              <a:rPr sz="2000" spc="2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maximum,</a:t>
            </a:r>
            <a:r>
              <a:rPr sz="2000" spc="2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i.e.</a:t>
            </a:r>
            <a:r>
              <a:rPr sz="2000" spc="2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the</a:t>
            </a:r>
            <a:r>
              <a:rPr sz="2000" spc="2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highest</a:t>
            </a:r>
            <a:r>
              <a:rPr sz="2000" spc="2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number</a:t>
            </a:r>
            <a:r>
              <a:rPr sz="2000" spc="2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of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electrons</a:t>
            </a:r>
            <a:r>
              <a:rPr sz="2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is</a:t>
            </a:r>
            <a:r>
              <a:rPr sz="20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scattered</a:t>
            </a:r>
            <a:r>
              <a:rPr sz="20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in</a:t>
            </a:r>
            <a:r>
              <a:rPr sz="20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a</a:t>
            </a:r>
            <a:r>
              <a:rPr sz="20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specific</a:t>
            </a:r>
            <a:r>
              <a:rPr sz="20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direction</a:t>
            </a:r>
            <a:endParaRPr sz="2000">
              <a:latin typeface="Microsoft Sans Serif"/>
              <a:cs typeface="Microsoft Sans Serif"/>
            </a:endParaRPr>
          </a:p>
          <a:p>
            <a:pPr marL="317500" indent="-3048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Wingdings"/>
              <a:buChar char=""/>
              <a:tabLst>
                <a:tab pos="317500" algn="l"/>
                <a:tab pos="945515" algn="l"/>
                <a:tab pos="1629410" algn="l"/>
                <a:tab pos="2059305" algn="l"/>
                <a:tab pos="3294379" algn="l"/>
                <a:tab pos="3710304" algn="l"/>
                <a:tab pos="5142865" algn="l"/>
                <a:tab pos="6010275" algn="l"/>
                <a:tab pos="6366510" algn="l"/>
                <a:tab pos="7543800" algn="l"/>
                <a:tab pos="7943215" algn="l"/>
              </a:tabLst>
            </a:pPr>
            <a:r>
              <a:rPr sz="2000" spc="-5" dirty="0">
                <a:solidFill>
                  <a:srgbClr val="6F2F9F"/>
                </a:solidFill>
                <a:latin typeface="Microsoft Sans Serif"/>
                <a:cs typeface="Microsoft Sans Serif"/>
              </a:rPr>
              <a:t>This	</a:t>
            </a:r>
            <a:r>
              <a:rPr sz="2000" dirty="0">
                <a:solidFill>
                  <a:srgbClr val="6F2F9F"/>
                </a:solidFill>
                <a:latin typeface="Microsoft Sans Serif"/>
                <a:cs typeface="Microsoft Sans Serif"/>
              </a:rPr>
              <a:t>can’t	</a:t>
            </a:r>
            <a:r>
              <a:rPr sz="2000" spc="-10" dirty="0">
                <a:solidFill>
                  <a:srgbClr val="6F2F9F"/>
                </a:solidFill>
                <a:latin typeface="Microsoft Sans Serif"/>
                <a:cs typeface="Microsoft Sans Serif"/>
              </a:rPr>
              <a:t>be	</a:t>
            </a:r>
            <a:r>
              <a:rPr sz="2000" spc="-5" dirty="0">
                <a:solidFill>
                  <a:srgbClr val="6F2F9F"/>
                </a:solidFill>
                <a:latin typeface="Microsoft Sans Serif"/>
                <a:cs typeface="Microsoft Sans Serif"/>
              </a:rPr>
              <a:t>explained	</a:t>
            </a:r>
            <a:r>
              <a:rPr sz="2000" dirty="0">
                <a:solidFill>
                  <a:srgbClr val="6F2F9F"/>
                </a:solidFill>
                <a:latin typeface="Microsoft Sans Serif"/>
                <a:cs typeface="Microsoft Sans Serif"/>
              </a:rPr>
              <a:t>by	</a:t>
            </a:r>
            <a:r>
              <a:rPr sz="2000" spc="-5" dirty="0">
                <a:solidFill>
                  <a:srgbClr val="6F2F9F"/>
                </a:solidFill>
                <a:latin typeface="Microsoft Sans Serif"/>
                <a:cs typeface="Microsoft Sans Serif"/>
              </a:rPr>
              <a:t>particle-like	nature	</a:t>
            </a:r>
            <a:r>
              <a:rPr sz="2000" spc="-10" dirty="0">
                <a:solidFill>
                  <a:srgbClr val="6F2F9F"/>
                </a:solidFill>
                <a:latin typeface="Microsoft Sans Serif"/>
                <a:cs typeface="Microsoft Sans Serif"/>
              </a:rPr>
              <a:t>of	</a:t>
            </a:r>
            <a:r>
              <a:rPr sz="2000" spc="-5" dirty="0">
                <a:solidFill>
                  <a:srgbClr val="6F2F9F"/>
                </a:solidFill>
                <a:latin typeface="Microsoft Sans Serif"/>
                <a:cs typeface="Microsoft Sans Serif"/>
              </a:rPr>
              <a:t>electrons	</a:t>
            </a:r>
            <a:r>
              <a:rPr sz="2000" dirty="0">
                <a:solidFill>
                  <a:srgbClr val="6F2F9F"/>
                </a:solidFill>
                <a:latin typeface="Symbol"/>
                <a:cs typeface="Symbol"/>
              </a:rPr>
              <a:t></a:t>
            </a:r>
            <a:r>
              <a:rPr sz="2000" dirty="0">
                <a:solidFill>
                  <a:srgbClr val="6F2F9F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6F2F9F"/>
                </a:solidFill>
                <a:latin typeface="Microsoft Sans Serif"/>
                <a:cs typeface="Microsoft Sans Serif"/>
              </a:rPr>
              <a:t>electrons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739" y="6478625"/>
            <a:ext cx="43846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6F2F9F"/>
                </a:solidFill>
                <a:latin typeface="Microsoft Sans Serif"/>
                <a:cs typeface="Microsoft Sans Serif"/>
              </a:rPr>
              <a:t>scattered</a:t>
            </a:r>
            <a:r>
              <a:rPr sz="2000" spc="-30" dirty="0">
                <a:solidFill>
                  <a:srgbClr val="6F2F9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F2F9F"/>
                </a:solidFill>
                <a:latin typeface="Microsoft Sans Serif"/>
                <a:cs typeface="Microsoft Sans Serif"/>
              </a:rPr>
              <a:t>on crystals</a:t>
            </a:r>
            <a:r>
              <a:rPr sz="2000" spc="-5" dirty="0">
                <a:solidFill>
                  <a:srgbClr val="6F2F9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F2F9F"/>
                </a:solidFill>
                <a:latin typeface="Microsoft Sans Serif"/>
                <a:cs typeface="Microsoft Sans Serif"/>
              </a:rPr>
              <a:t>behave</a:t>
            </a:r>
            <a:r>
              <a:rPr sz="2000" spc="-5" dirty="0">
                <a:solidFill>
                  <a:srgbClr val="6F2F9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F2F9F"/>
                </a:solidFill>
                <a:latin typeface="Microsoft Sans Serif"/>
                <a:cs typeface="Microsoft Sans Serif"/>
              </a:rPr>
              <a:t>as</a:t>
            </a:r>
            <a:r>
              <a:rPr sz="2000" spc="-10" dirty="0">
                <a:solidFill>
                  <a:srgbClr val="6F2F9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6F2F9F"/>
                </a:solidFill>
                <a:latin typeface="Microsoft Sans Serif"/>
                <a:cs typeface="Microsoft Sans Serif"/>
              </a:rPr>
              <a:t>waves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81" y="0"/>
            <a:ext cx="9145905" cy="6858000"/>
            <a:chOff x="-881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47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0762" cy="10199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81" y="52959"/>
              <a:ext cx="9145643" cy="900811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-18288" y="0"/>
            <a:ext cx="9182100" cy="6896100"/>
            <a:chOff x="-18288" y="0"/>
            <a:chExt cx="9182100" cy="6896100"/>
          </a:xfrm>
        </p:grpSpPr>
        <p:sp>
          <p:nvSpPr>
            <p:cNvPr id="9" name="object 9"/>
            <p:cNvSpPr/>
            <p:nvPr/>
          </p:nvSpPr>
          <p:spPr>
            <a:xfrm>
              <a:off x="761" y="761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38100">
              <a:solidFill>
                <a:srgbClr val="CC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909" y="44957"/>
              <a:ext cx="9072880" cy="937260"/>
            </a:xfrm>
            <a:custGeom>
              <a:avLst/>
              <a:gdLst/>
              <a:ahLst/>
              <a:cxnLst/>
              <a:rect l="l" t="t" r="r" b="b"/>
              <a:pathLst>
                <a:path w="9072880" h="937260">
                  <a:moveTo>
                    <a:pt x="9072372" y="0"/>
                  </a:moveTo>
                  <a:lnTo>
                    <a:pt x="0" y="0"/>
                  </a:lnTo>
                  <a:lnTo>
                    <a:pt x="0" y="937260"/>
                  </a:lnTo>
                  <a:lnTo>
                    <a:pt x="9072372" y="937260"/>
                  </a:lnTo>
                  <a:lnTo>
                    <a:pt x="9072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909" y="44957"/>
              <a:ext cx="9072880" cy="937260"/>
            </a:xfrm>
            <a:custGeom>
              <a:avLst/>
              <a:gdLst/>
              <a:ahLst/>
              <a:cxnLst/>
              <a:rect l="l" t="t" r="r" b="b"/>
              <a:pathLst>
                <a:path w="9072880" h="937260">
                  <a:moveTo>
                    <a:pt x="0" y="937260"/>
                  </a:moveTo>
                  <a:lnTo>
                    <a:pt x="9072372" y="937260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93726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642998" y="84836"/>
            <a:ext cx="5497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Calibri"/>
                <a:cs typeface="Calibri"/>
              </a:rPr>
              <a:t>Single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Electron</a:t>
            </a:r>
            <a:r>
              <a:rPr sz="4000" spc="5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Diffraction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258267" y="616585"/>
            <a:ext cx="8628380" cy="5664835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R="1348740" algn="r">
              <a:lnSpc>
                <a:spcPct val="100000"/>
              </a:lnSpc>
              <a:spcBef>
                <a:spcPts val="1470"/>
              </a:spcBef>
            </a:pP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Will</a:t>
            </a:r>
            <a:r>
              <a:rPr sz="2400" b="1" spc="-2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one</a:t>
            </a:r>
            <a:r>
              <a:rPr sz="2400" b="1" spc="-1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get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the same</a:t>
            </a:r>
            <a:r>
              <a:rPr sz="2400" b="1" spc="1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result</a:t>
            </a:r>
            <a:r>
              <a:rPr sz="2400" b="1" spc="1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for</a:t>
            </a:r>
            <a:r>
              <a:rPr sz="2400" b="1" spc="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single</a:t>
            </a:r>
            <a:r>
              <a:rPr sz="2400" b="1" spc="-2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electron?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400" spc="-5" dirty="0">
                <a:latin typeface="Microsoft Sans Serif"/>
                <a:cs typeface="Microsoft Sans Serif"/>
              </a:rPr>
              <a:t>Such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experiment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was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performed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in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1949.</a:t>
            </a:r>
            <a:endParaRPr sz="2400">
              <a:latin typeface="Microsoft Sans Serif"/>
              <a:cs typeface="Microsoft Sans Serif"/>
            </a:endParaRPr>
          </a:p>
          <a:p>
            <a:pPr marL="469900">
              <a:lnSpc>
                <a:spcPts val="2735"/>
              </a:lnSpc>
              <a:spcBef>
                <a:spcPts val="290"/>
              </a:spcBef>
              <a:tabLst>
                <a:tab pos="1763395" algn="l"/>
                <a:tab pos="2174875" algn="l"/>
                <a:tab pos="2757170" algn="l"/>
                <a:tab pos="3999865" algn="l"/>
                <a:tab pos="4921885" algn="l"/>
                <a:tab pos="5621020" algn="l"/>
                <a:tab pos="6102985" algn="l"/>
                <a:tab pos="6718934" algn="l"/>
                <a:tab pos="7386320" algn="l"/>
                <a:tab pos="8104505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Intens</a:t>
            </a:r>
            <a:r>
              <a:rPr sz="2400" spc="-15" dirty="0">
                <a:latin typeface="Microsoft Sans Serif"/>
                <a:cs typeface="Microsoft Sans Serif"/>
              </a:rPr>
              <a:t>i</a:t>
            </a:r>
            <a:r>
              <a:rPr sz="2400" dirty="0">
                <a:latin typeface="Microsoft Sans Serif"/>
                <a:cs typeface="Microsoft Sans Serif"/>
              </a:rPr>
              <a:t>ty	</a:t>
            </a:r>
            <a:r>
              <a:rPr sz="2400" spc="-5" dirty="0">
                <a:latin typeface="Microsoft Sans Serif"/>
                <a:cs typeface="Microsoft Sans Serif"/>
              </a:rPr>
              <a:t>o</a:t>
            </a:r>
            <a:r>
              <a:rPr sz="2400" dirty="0">
                <a:latin typeface="Microsoft Sans Serif"/>
                <a:cs typeface="Microsoft Sans Serif"/>
              </a:rPr>
              <a:t>f	the	</a:t>
            </a:r>
            <a:r>
              <a:rPr sz="2400" spc="-10" dirty="0">
                <a:latin typeface="Microsoft Sans Serif"/>
                <a:cs typeface="Microsoft Sans Serif"/>
              </a:rPr>
              <a:t>e</a:t>
            </a:r>
            <a:r>
              <a:rPr sz="2400" spc="-15" dirty="0">
                <a:latin typeface="Microsoft Sans Serif"/>
                <a:cs typeface="Microsoft Sans Serif"/>
              </a:rPr>
              <a:t>l</a:t>
            </a:r>
            <a:r>
              <a:rPr sz="2400" dirty="0">
                <a:latin typeface="Microsoft Sans Serif"/>
                <a:cs typeface="Microsoft Sans Serif"/>
              </a:rPr>
              <a:t>ectron	beam	w</a:t>
            </a:r>
            <a:r>
              <a:rPr sz="2400" spc="-10" dirty="0">
                <a:latin typeface="Microsoft Sans Serif"/>
                <a:cs typeface="Microsoft Sans Serif"/>
              </a:rPr>
              <a:t>a</a:t>
            </a:r>
            <a:r>
              <a:rPr sz="2400" dirty="0">
                <a:latin typeface="Microsoft Sans Serif"/>
                <a:cs typeface="Microsoft Sans Serif"/>
              </a:rPr>
              <a:t>s	</a:t>
            </a:r>
            <a:r>
              <a:rPr sz="2400" spc="-5" dirty="0">
                <a:latin typeface="Microsoft Sans Serif"/>
                <a:cs typeface="Microsoft Sans Serif"/>
              </a:rPr>
              <a:t>s</a:t>
            </a:r>
            <a:r>
              <a:rPr sz="2400" dirty="0">
                <a:latin typeface="Microsoft Sans Serif"/>
                <a:cs typeface="Microsoft Sans Serif"/>
              </a:rPr>
              <a:t>o	</a:t>
            </a:r>
            <a:r>
              <a:rPr sz="2400" spc="-5" dirty="0">
                <a:latin typeface="Microsoft Sans Serif"/>
                <a:cs typeface="Microsoft Sans Serif"/>
              </a:rPr>
              <a:t>low</a:t>
            </a:r>
            <a:r>
              <a:rPr sz="2400" dirty="0">
                <a:latin typeface="Microsoft Sans Serif"/>
                <a:cs typeface="Microsoft Sans Serif"/>
              </a:rPr>
              <a:t>	that	o</a:t>
            </a:r>
            <a:r>
              <a:rPr sz="2400" spc="-10" dirty="0">
                <a:latin typeface="Microsoft Sans Serif"/>
                <a:cs typeface="Microsoft Sans Serif"/>
              </a:rPr>
              <a:t>nly</a:t>
            </a:r>
            <a:r>
              <a:rPr sz="2400" dirty="0">
                <a:latin typeface="Microsoft Sans Serif"/>
                <a:cs typeface="Microsoft Sans Serif"/>
              </a:rPr>
              <a:t>	one</a:t>
            </a:r>
            <a:endParaRPr sz="2400">
              <a:latin typeface="Microsoft Sans Serif"/>
              <a:cs typeface="Microsoft Sans Serif"/>
            </a:endParaRPr>
          </a:p>
          <a:p>
            <a:pPr marL="469900">
              <a:lnSpc>
                <a:spcPts val="2735"/>
              </a:lnSpc>
            </a:pPr>
            <a:r>
              <a:rPr sz="2400" spc="-5" dirty="0">
                <a:latin typeface="Microsoft Sans Serif"/>
                <a:cs typeface="Microsoft Sans Serif"/>
              </a:rPr>
              <a:t>electron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at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a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time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“collided”</a:t>
            </a:r>
            <a:r>
              <a:rPr sz="2400" spc="5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with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metal</a:t>
            </a:r>
            <a:endParaRPr sz="2400">
              <a:latin typeface="Microsoft Sans Serif"/>
              <a:cs typeface="Microsoft Sans Serif"/>
            </a:endParaRPr>
          </a:p>
          <a:p>
            <a:pPr marL="469900" marR="6350">
              <a:lnSpc>
                <a:spcPts val="2590"/>
              </a:lnSpc>
              <a:spcBef>
                <a:spcPts val="615"/>
              </a:spcBef>
              <a:tabLst>
                <a:tab pos="1179830" algn="l"/>
                <a:tab pos="2714625" algn="l"/>
                <a:tab pos="3967479" algn="l"/>
                <a:tab pos="4694555" algn="l"/>
                <a:tab pos="5335905" algn="l"/>
                <a:tab pos="6445885" algn="l"/>
                <a:tab pos="807212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Still	</a:t>
            </a:r>
            <a:r>
              <a:rPr sz="2400" spc="-15" dirty="0">
                <a:latin typeface="Microsoft Sans Serif"/>
                <a:cs typeface="Microsoft Sans Serif"/>
              </a:rPr>
              <a:t>di</a:t>
            </a:r>
            <a:r>
              <a:rPr sz="2400" spc="-45" dirty="0">
                <a:latin typeface="Microsoft Sans Serif"/>
                <a:cs typeface="Microsoft Sans Serif"/>
              </a:rPr>
              <a:t>f</a:t>
            </a:r>
            <a:r>
              <a:rPr sz="2400" dirty="0">
                <a:latin typeface="Microsoft Sans Serif"/>
                <a:cs typeface="Microsoft Sans Serif"/>
              </a:rPr>
              <a:t>f</a:t>
            </a:r>
            <a:r>
              <a:rPr sz="2400" spc="5" dirty="0">
                <a:latin typeface="Microsoft Sans Serif"/>
                <a:cs typeface="Microsoft Sans Serif"/>
              </a:rPr>
              <a:t>r</a:t>
            </a:r>
            <a:r>
              <a:rPr sz="2400" spc="-5" dirty="0">
                <a:latin typeface="Microsoft Sans Serif"/>
                <a:cs typeface="Microsoft Sans Serif"/>
              </a:rPr>
              <a:t>action</a:t>
            </a:r>
            <a:r>
              <a:rPr sz="2400" dirty="0">
                <a:latin typeface="Microsoft Sans Serif"/>
                <a:cs typeface="Microsoft Sans Serif"/>
              </a:rPr>
              <a:t>	patter</a:t>
            </a:r>
            <a:r>
              <a:rPr sz="2400" spc="-10" dirty="0">
                <a:latin typeface="Microsoft Sans Serif"/>
                <a:cs typeface="Microsoft Sans Serif"/>
              </a:rPr>
              <a:t>n</a:t>
            </a:r>
            <a:r>
              <a:rPr sz="2400" dirty="0">
                <a:latin typeface="Microsoft Sans Serif"/>
                <a:cs typeface="Microsoft Sans Serif"/>
              </a:rPr>
              <a:t>,	</a:t>
            </a:r>
            <a:r>
              <a:rPr sz="2400" spc="-10" dirty="0">
                <a:latin typeface="Microsoft Sans Serif"/>
                <a:cs typeface="Microsoft Sans Serif"/>
              </a:rPr>
              <a:t>an</a:t>
            </a:r>
            <a:r>
              <a:rPr sz="2400" spc="-5" dirty="0">
                <a:latin typeface="Microsoft Sans Serif"/>
                <a:cs typeface="Microsoft Sans Serif"/>
              </a:rPr>
              <a:t>d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5" dirty="0">
                <a:latin typeface="Microsoft Sans Serif"/>
                <a:cs typeface="Microsoft Sans Serif"/>
              </a:rPr>
              <a:t>no</a:t>
            </a:r>
            <a:r>
              <a:rPr sz="2400" dirty="0">
                <a:latin typeface="Microsoft Sans Serif"/>
                <a:cs typeface="Microsoft Sans Serif"/>
              </a:rPr>
              <a:t>t	</a:t>
            </a:r>
            <a:r>
              <a:rPr sz="2400" spc="-15" dirty="0">
                <a:latin typeface="Microsoft Sans Serif"/>
                <a:cs typeface="Microsoft Sans Serif"/>
              </a:rPr>
              <a:t>di</a:t>
            </a:r>
            <a:r>
              <a:rPr sz="2400" spc="-45" dirty="0">
                <a:latin typeface="Microsoft Sans Serif"/>
                <a:cs typeface="Microsoft Sans Serif"/>
              </a:rPr>
              <a:t>f</a:t>
            </a:r>
            <a:r>
              <a:rPr sz="2400" spc="-5" dirty="0">
                <a:latin typeface="Microsoft Sans Serif"/>
                <a:cs typeface="Microsoft Sans Serif"/>
              </a:rPr>
              <a:t>fuse	</a:t>
            </a:r>
            <a:r>
              <a:rPr sz="2400" dirty="0">
                <a:latin typeface="Microsoft Sans Serif"/>
                <a:cs typeface="Microsoft Sans Serif"/>
              </a:rPr>
              <a:t>scatt</a:t>
            </a:r>
            <a:r>
              <a:rPr sz="2400" spc="-5" dirty="0">
                <a:latin typeface="Microsoft Sans Serif"/>
                <a:cs typeface="Microsoft Sans Serif"/>
              </a:rPr>
              <a:t>erin</a:t>
            </a:r>
            <a:r>
              <a:rPr sz="2400" spc="-15" dirty="0">
                <a:latin typeface="Microsoft Sans Serif"/>
                <a:cs typeface="Microsoft Sans Serif"/>
              </a:rPr>
              <a:t>g</a:t>
            </a:r>
            <a:r>
              <a:rPr sz="2400" dirty="0">
                <a:latin typeface="Microsoft Sans Serif"/>
                <a:cs typeface="Microsoft Sans Serif"/>
              </a:rPr>
              <a:t>,	</a:t>
            </a:r>
            <a:r>
              <a:rPr sz="2400" spc="-5" dirty="0">
                <a:latin typeface="Microsoft Sans Serif"/>
                <a:cs typeface="Microsoft Sans Serif"/>
              </a:rPr>
              <a:t>w</a:t>
            </a:r>
            <a:r>
              <a:rPr sz="2400" spc="-15" dirty="0">
                <a:latin typeface="Microsoft Sans Serif"/>
                <a:cs typeface="Microsoft Sans Serif"/>
              </a:rPr>
              <a:t>a</a:t>
            </a:r>
            <a:r>
              <a:rPr sz="2400" dirty="0">
                <a:latin typeface="Microsoft Sans Serif"/>
                <a:cs typeface="Microsoft Sans Serif"/>
              </a:rPr>
              <a:t>s  </a:t>
            </a:r>
            <a:r>
              <a:rPr sz="2400" spc="-5" dirty="0">
                <a:latin typeface="Microsoft Sans Serif"/>
                <a:cs typeface="Microsoft Sans Serif"/>
              </a:rPr>
              <a:t>observed,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confirming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that</a:t>
            </a:r>
            <a:endParaRPr sz="2400">
              <a:latin typeface="Microsoft Sans Serif"/>
              <a:cs typeface="Microsoft Sans Serif"/>
            </a:endParaRPr>
          </a:p>
          <a:p>
            <a:pPr marR="1297940" algn="r">
              <a:lnSpc>
                <a:spcPct val="100000"/>
              </a:lnSpc>
              <a:spcBef>
                <a:spcPts val="1150"/>
              </a:spcBef>
            </a:pPr>
            <a:r>
              <a:rPr sz="2400" b="1" spc="-5" dirty="0">
                <a:solidFill>
                  <a:srgbClr val="006600"/>
                </a:solidFill>
                <a:latin typeface="Arial"/>
                <a:cs typeface="Arial"/>
              </a:rPr>
              <a:t>Thus</a:t>
            </a:r>
            <a:r>
              <a:rPr sz="2400" b="1" spc="-2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00"/>
                </a:solidFill>
                <a:latin typeface="Arial"/>
                <a:cs typeface="Arial"/>
              </a:rPr>
              <a:t>individual</a:t>
            </a:r>
            <a:r>
              <a:rPr sz="2400" b="1" spc="-3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6600"/>
                </a:solidFill>
                <a:latin typeface="Arial"/>
                <a:cs typeface="Arial"/>
              </a:rPr>
              <a:t>electrons behave</a:t>
            </a:r>
            <a:r>
              <a:rPr sz="2400" b="1" dirty="0">
                <a:solidFill>
                  <a:srgbClr val="006600"/>
                </a:solidFill>
                <a:latin typeface="Arial"/>
                <a:cs typeface="Arial"/>
              </a:rPr>
              <a:t> as waves</a:t>
            </a:r>
            <a:endParaRPr sz="2400">
              <a:latin typeface="Arial"/>
              <a:cs typeface="Arial"/>
            </a:endParaRPr>
          </a:p>
          <a:p>
            <a:pPr marL="156845">
              <a:lnSpc>
                <a:spcPct val="100000"/>
              </a:lnSpc>
              <a:spcBef>
                <a:spcPts val="2235"/>
              </a:spcBef>
            </a:pPr>
            <a:r>
              <a:rPr sz="24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Electron</a:t>
            </a:r>
            <a:r>
              <a:rPr sz="2400" b="1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Diffraction,</a:t>
            </a:r>
            <a:r>
              <a:rPr sz="2400" b="1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Experiment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ts val="2775"/>
              </a:lnSpc>
              <a:spcBef>
                <a:spcPts val="725"/>
              </a:spcBef>
              <a:buChar char="•"/>
              <a:tabLst>
                <a:tab pos="19558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Parallel</a:t>
            </a:r>
            <a:r>
              <a:rPr sz="2400" spc="3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beams</a:t>
            </a:r>
            <a:r>
              <a:rPr sz="2400" spc="34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of</a:t>
            </a:r>
            <a:r>
              <a:rPr sz="2400" spc="3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mono-energetic</a:t>
            </a:r>
            <a:r>
              <a:rPr sz="2400" spc="3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electrons</a:t>
            </a:r>
            <a:r>
              <a:rPr sz="2400" spc="35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that</a:t>
            </a:r>
            <a:r>
              <a:rPr sz="2400" spc="3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are</a:t>
            </a:r>
            <a:r>
              <a:rPr sz="2400" spc="3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incident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ts val="2775"/>
              </a:lnSpc>
            </a:pPr>
            <a:r>
              <a:rPr sz="2400" spc="-5" dirty="0">
                <a:latin typeface="Microsoft Sans Serif"/>
                <a:cs typeface="Microsoft Sans Serif"/>
              </a:rPr>
              <a:t>on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a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double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slit</a:t>
            </a:r>
            <a:endParaRPr sz="2400">
              <a:latin typeface="Microsoft Sans Serif"/>
              <a:cs typeface="Microsoft Sans Serif"/>
            </a:endParaRPr>
          </a:p>
          <a:p>
            <a:pPr marL="198120" indent="-186055">
              <a:lnSpc>
                <a:spcPct val="100000"/>
              </a:lnSpc>
              <a:spcBef>
                <a:spcPts val="285"/>
              </a:spcBef>
              <a:buChar char="•"/>
              <a:tabLst>
                <a:tab pos="198755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The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slit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widths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are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small</a:t>
            </a:r>
            <a:r>
              <a:rPr sz="2400" spc="4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compared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to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the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electron</a:t>
            </a:r>
            <a:r>
              <a:rPr sz="2400" spc="4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wavelength</a:t>
            </a:r>
            <a:endParaRPr sz="2400">
              <a:latin typeface="Microsoft Sans Serif"/>
              <a:cs typeface="Microsoft Sans Serif"/>
            </a:endParaRPr>
          </a:p>
          <a:p>
            <a:pPr marL="12700" marR="5080">
              <a:lnSpc>
                <a:spcPts val="2590"/>
              </a:lnSpc>
              <a:spcBef>
                <a:spcPts val="620"/>
              </a:spcBef>
              <a:buChar char="•"/>
              <a:tabLst>
                <a:tab pos="187960" algn="l"/>
                <a:tab pos="751205" algn="l"/>
                <a:tab pos="2028825" algn="l"/>
                <a:tab pos="3322954" algn="l"/>
                <a:tab pos="3734435" algn="l"/>
                <a:tab pos="5316220" algn="l"/>
                <a:tab pos="5865495" algn="l"/>
                <a:tab pos="6666865" algn="l"/>
                <a:tab pos="7282815" algn="l"/>
                <a:tab pos="8001000" algn="l"/>
                <a:tab pos="844550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A</a:t>
            </a:r>
            <a:r>
              <a:rPr sz="2400" spc="-5" dirty="0">
                <a:latin typeface="Microsoft Sans Serif"/>
                <a:cs typeface="Microsoft Sans Serif"/>
              </a:rPr>
              <a:t>n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15" dirty="0">
                <a:latin typeface="Microsoft Sans Serif"/>
                <a:cs typeface="Microsoft Sans Serif"/>
              </a:rPr>
              <a:t>el</a:t>
            </a:r>
            <a:r>
              <a:rPr sz="2400" dirty="0">
                <a:latin typeface="Microsoft Sans Serif"/>
                <a:cs typeface="Microsoft Sans Serif"/>
              </a:rPr>
              <a:t>ectro</a:t>
            </a:r>
            <a:r>
              <a:rPr sz="2400" spc="-5" dirty="0">
                <a:latin typeface="Microsoft Sans Serif"/>
                <a:cs typeface="Microsoft Sans Serif"/>
              </a:rPr>
              <a:t>n</a:t>
            </a:r>
            <a:r>
              <a:rPr sz="2400" dirty="0">
                <a:latin typeface="Microsoft Sans Serif"/>
                <a:cs typeface="Microsoft Sans Serif"/>
              </a:rPr>
              <a:t>	detector	</a:t>
            </a:r>
            <a:r>
              <a:rPr sz="2400" spc="-10" dirty="0">
                <a:latin typeface="Microsoft Sans Serif"/>
                <a:cs typeface="Microsoft Sans Serif"/>
              </a:rPr>
              <a:t>is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5" dirty="0">
                <a:latin typeface="Microsoft Sans Serif"/>
                <a:cs typeface="Microsoft Sans Serif"/>
              </a:rPr>
              <a:t>positioned</a:t>
            </a:r>
            <a:r>
              <a:rPr sz="2400" dirty="0">
                <a:latin typeface="Microsoft Sans Serif"/>
                <a:cs typeface="Microsoft Sans Serif"/>
              </a:rPr>
              <a:t>	far	from	the	</a:t>
            </a:r>
            <a:r>
              <a:rPr sz="2400" spc="-10" dirty="0">
                <a:latin typeface="Microsoft Sans Serif"/>
                <a:cs typeface="Microsoft Sans Serif"/>
              </a:rPr>
              <a:t>slit</a:t>
            </a:r>
            <a:r>
              <a:rPr sz="2400" dirty="0">
                <a:latin typeface="Microsoft Sans Serif"/>
                <a:cs typeface="Microsoft Sans Serif"/>
              </a:rPr>
              <a:t>s	</a:t>
            </a:r>
            <a:r>
              <a:rPr sz="2400" spc="-5" dirty="0">
                <a:latin typeface="Microsoft Sans Serif"/>
                <a:cs typeface="Microsoft Sans Serif"/>
              </a:rPr>
              <a:t>a</a:t>
            </a:r>
            <a:r>
              <a:rPr sz="2400" dirty="0">
                <a:latin typeface="Microsoft Sans Serif"/>
                <a:cs typeface="Microsoft Sans Serif"/>
              </a:rPr>
              <a:t>t	</a:t>
            </a:r>
            <a:r>
              <a:rPr sz="2400" spc="-5" dirty="0">
                <a:latin typeface="Microsoft Sans Serif"/>
                <a:cs typeface="Microsoft Sans Serif"/>
              </a:rPr>
              <a:t>a  distance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much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greater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than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the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slit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separation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81" y="0"/>
            <a:ext cx="9145905" cy="6858000"/>
            <a:chOff x="-881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47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0762" cy="10199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81" y="52959"/>
              <a:ext cx="9145643" cy="90081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9855"/>
            <a:ext cx="20720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Calibri"/>
                <a:cs typeface="Calibri"/>
              </a:rPr>
              <a:t>Observations: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6874764" y="0"/>
            <a:ext cx="2118360" cy="6466840"/>
            <a:chOff x="6874764" y="0"/>
            <a:chExt cx="2118360" cy="646684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74764" y="0"/>
              <a:ext cx="2089403" cy="50276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78624" y="5056632"/>
              <a:ext cx="1714500" cy="140970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07568" y="4529708"/>
            <a:ext cx="5363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4050" algn="l"/>
                <a:tab pos="1983105" algn="l"/>
                <a:tab pos="2565400" algn="l"/>
                <a:tab pos="3850640" algn="l"/>
                <a:tab pos="4297045" algn="l"/>
              </a:tabLst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The	electrons	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are	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detected	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as	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particles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26607" y="4529708"/>
            <a:ext cx="596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7515" algn="l"/>
              </a:tabLst>
            </a:pP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	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6768" y="4822316"/>
            <a:ext cx="8439150" cy="18897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63500" algn="just">
              <a:lnSpc>
                <a:spcPct val="100000"/>
              </a:lnSpc>
              <a:spcBef>
                <a:spcPts val="385"/>
              </a:spcBef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localized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spot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some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instant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time</a:t>
            </a:r>
            <a:endParaRPr sz="2400">
              <a:latin typeface="Calibri"/>
              <a:cs typeface="Calibri"/>
            </a:endParaRPr>
          </a:p>
          <a:p>
            <a:pPr marL="63500" marR="2276475" algn="just">
              <a:lnSpc>
                <a:spcPct val="90000"/>
              </a:lnSpc>
              <a:spcBef>
                <a:spcPts val="580"/>
              </a:spcBef>
            </a:pP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probability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 of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arrival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at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that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spot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is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determined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by calculating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the amplitude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squared </a:t>
            </a:r>
            <a:r>
              <a:rPr sz="2400" spc="-5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 sum of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all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00FF"/>
                </a:solidFill>
                <a:latin typeface="Calibri"/>
                <a:cs typeface="Calibri"/>
              </a:rPr>
              <a:t>waves</a:t>
            </a:r>
            <a:r>
              <a:rPr sz="24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arriving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 at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Calibri"/>
                <a:cs typeface="Calibri"/>
              </a:rPr>
              <a:t>point</a:t>
            </a:r>
            <a:endParaRPr sz="2400">
              <a:latin typeface="Calibri"/>
              <a:cs typeface="Calibri"/>
            </a:endParaRPr>
          </a:p>
          <a:p>
            <a:pPr marR="55880" algn="r">
              <a:lnSpc>
                <a:spcPct val="100000"/>
              </a:lnSpc>
              <a:spcBef>
                <a:spcPts val="990"/>
              </a:spcBef>
            </a:pP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Modern</a:t>
            </a:r>
            <a:r>
              <a:rPr sz="1800" b="1" spc="-6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Calibri"/>
                <a:cs typeface="Calibri"/>
              </a:rPr>
              <a:t>electron</a:t>
            </a:r>
            <a:r>
              <a:rPr sz="18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spc="-100" dirty="0">
                <a:solidFill>
                  <a:srgbClr val="0000FF"/>
                </a:solidFill>
                <a:latin typeface="Calibri"/>
                <a:cs typeface="Calibri"/>
              </a:rPr>
              <a:t>diffrac</a:t>
            </a:r>
            <a:r>
              <a:rPr sz="1800" spc="-150" baseline="-11574" dirty="0">
                <a:solidFill>
                  <a:srgbClr val="045C75"/>
                </a:solidFill>
                <a:latin typeface="Calibri"/>
                <a:cs typeface="Calibri"/>
              </a:rPr>
              <a:t>2</a:t>
            </a:r>
            <a:r>
              <a:rPr sz="1800" b="1" spc="-10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1800" spc="-150" baseline="-11574" dirty="0">
                <a:solidFill>
                  <a:srgbClr val="045C75"/>
                </a:solidFill>
                <a:latin typeface="Calibri"/>
                <a:cs typeface="Calibri"/>
              </a:rPr>
              <a:t>8</a:t>
            </a:r>
            <a:r>
              <a:rPr sz="1800" b="1" spc="-100" dirty="0">
                <a:solidFill>
                  <a:srgbClr val="0000FF"/>
                </a:solidFill>
                <a:latin typeface="Calibri"/>
                <a:cs typeface="Calibri"/>
              </a:rPr>
              <a:t>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0063" y="400049"/>
            <a:ext cx="6506209" cy="41186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48895" marR="6350" algn="just">
              <a:lnSpc>
                <a:spcPts val="2380"/>
              </a:lnSpc>
              <a:spcBef>
                <a:spcPts val="390"/>
              </a:spcBef>
            </a:pPr>
            <a:r>
              <a:rPr sz="2200" spc="-5" dirty="0">
                <a:latin typeface="Microsoft Sans Serif"/>
                <a:cs typeface="Microsoft Sans Serif"/>
              </a:rPr>
              <a:t>If the detector collects electrons for a </a:t>
            </a:r>
            <a:r>
              <a:rPr sz="2200" spc="-10" dirty="0">
                <a:latin typeface="Microsoft Sans Serif"/>
                <a:cs typeface="Microsoft Sans Serif"/>
              </a:rPr>
              <a:t>long </a:t>
            </a:r>
            <a:r>
              <a:rPr sz="2200" spc="-5" dirty="0">
                <a:latin typeface="Microsoft Sans Serif"/>
                <a:cs typeface="Microsoft Sans Serif"/>
              </a:rPr>
              <a:t>enough 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time,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a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typical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wave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interference</a:t>
            </a:r>
            <a:r>
              <a:rPr sz="2200" spc="57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pattern</a:t>
            </a:r>
            <a:r>
              <a:rPr sz="2200" spc="57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is </a:t>
            </a:r>
            <a:r>
              <a:rPr sz="2200" spc="-5" dirty="0">
                <a:latin typeface="Microsoft Sans Serif"/>
                <a:cs typeface="Microsoft Sans Serif"/>
              </a:rPr>
              <a:t> produced</a:t>
            </a:r>
            <a:endParaRPr sz="2200">
              <a:latin typeface="Microsoft Sans Serif"/>
              <a:cs typeface="Microsoft Sans Serif"/>
            </a:endParaRPr>
          </a:p>
          <a:p>
            <a:pPr marL="480695" marR="80645">
              <a:lnSpc>
                <a:spcPts val="2590"/>
              </a:lnSpc>
              <a:spcBef>
                <a:spcPts val="130"/>
              </a:spcBef>
            </a:pPr>
            <a:r>
              <a:rPr sz="2400" spc="-10" dirty="0">
                <a:solidFill>
                  <a:srgbClr val="6600CC"/>
                </a:solidFill>
                <a:latin typeface="Calibri"/>
                <a:cs typeface="Calibri"/>
              </a:rPr>
              <a:t>:distinct</a:t>
            </a:r>
            <a:r>
              <a:rPr sz="2400" spc="10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600CC"/>
                </a:solidFill>
                <a:latin typeface="Calibri"/>
                <a:cs typeface="Calibri"/>
              </a:rPr>
              <a:t>evidence</a:t>
            </a:r>
            <a:r>
              <a:rPr sz="2400" spc="9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600CC"/>
                </a:solidFill>
                <a:latin typeface="Calibri"/>
                <a:cs typeface="Calibri"/>
              </a:rPr>
              <a:t>that</a:t>
            </a:r>
            <a:r>
              <a:rPr sz="2400" spc="9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600CC"/>
                </a:solidFill>
                <a:latin typeface="Calibri"/>
                <a:cs typeface="Calibri"/>
              </a:rPr>
              <a:t>electrons</a:t>
            </a:r>
            <a:r>
              <a:rPr sz="2400" spc="8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6600CC"/>
                </a:solidFill>
                <a:latin typeface="Calibri"/>
                <a:cs typeface="Calibri"/>
              </a:rPr>
              <a:t>are</a:t>
            </a:r>
            <a:r>
              <a:rPr sz="2400" spc="10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600CC"/>
                </a:solidFill>
                <a:latin typeface="Calibri"/>
                <a:cs typeface="Calibri"/>
              </a:rPr>
              <a:t>interfering, </a:t>
            </a:r>
            <a:r>
              <a:rPr sz="2400" spc="-52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00CC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6600CC"/>
                </a:solidFill>
                <a:latin typeface="Calibri"/>
                <a:cs typeface="Calibri"/>
              </a:rPr>
              <a:t>wave-like</a:t>
            </a:r>
            <a:r>
              <a:rPr sz="2400" spc="-25" dirty="0">
                <a:solidFill>
                  <a:srgbClr val="6600C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600CC"/>
                </a:solidFill>
                <a:latin typeface="Calibri"/>
                <a:cs typeface="Calibri"/>
              </a:rPr>
              <a:t>behavior</a:t>
            </a:r>
            <a:endParaRPr sz="2400">
              <a:latin typeface="Calibri"/>
              <a:cs typeface="Calibri"/>
            </a:endParaRPr>
          </a:p>
          <a:p>
            <a:pPr marL="480695">
              <a:lnSpc>
                <a:spcPts val="2330"/>
              </a:lnSpc>
              <a:tabLst>
                <a:tab pos="1182370" algn="l"/>
                <a:tab pos="2860040" algn="l"/>
                <a:tab pos="3936365" algn="l"/>
                <a:tab pos="5208905" algn="l"/>
                <a:tab pos="6227445" algn="l"/>
              </a:tabLst>
            </a:pPr>
            <a:r>
              <a:rPr sz="2400" spc="5" dirty="0">
                <a:solidFill>
                  <a:srgbClr val="044834"/>
                </a:solidFill>
                <a:latin typeface="Calibri"/>
                <a:cs typeface="Calibri"/>
              </a:rPr>
              <a:t>:</a:t>
            </a:r>
            <a:r>
              <a:rPr sz="2400" spc="-5" dirty="0">
                <a:solidFill>
                  <a:srgbClr val="044834"/>
                </a:solidFill>
                <a:latin typeface="Calibri"/>
                <a:cs typeface="Calibri"/>
              </a:rPr>
              <a:t>Th</a:t>
            </a:r>
            <a:r>
              <a:rPr sz="2400" dirty="0">
                <a:solidFill>
                  <a:srgbClr val="044834"/>
                </a:solidFill>
                <a:latin typeface="Calibri"/>
                <a:cs typeface="Calibri"/>
              </a:rPr>
              <a:t>e	i</a:t>
            </a:r>
            <a:r>
              <a:rPr sz="2400" spc="-25" dirty="0">
                <a:solidFill>
                  <a:srgbClr val="044834"/>
                </a:solidFill>
                <a:latin typeface="Calibri"/>
                <a:cs typeface="Calibri"/>
              </a:rPr>
              <a:t>nt</a:t>
            </a:r>
            <a:r>
              <a:rPr sz="2400" dirty="0">
                <a:solidFill>
                  <a:srgbClr val="044834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044834"/>
                </a:solidFill>
                <a:latin typeface="Calibri"/>
                <a:cs typeface="Calibri"/>
              </a:rPr>
              <a:t>r</a:t>
            </a:r>
            <a:r>
              <a:rPr sz="2400" spc="-65" dirty="0">
                <a:solidFill>
                  <a:srgbClr val="044834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044834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04483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44834"/>
                </a:solidFill>
                <a:latin typeface="Calibri"/>
                <a:cs typeface="Calibri"/>
              </a:rPr>
              <a:t>en</a:t>
            </a:r>
            <a:r>
              <a:rPr sz="2400" spc="5" dirty="0">
                <a:solidFill>
                  <a:srgbClr val="044834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044834"/>
                </a:solidFill>
                <a:latin typeface="Calibri"/>
                <a:cs typeface="Calibri"/>
              </a:rPr>
              <a:t>e	</a:t>
            </a:r>
            <a:r>
              <a:rPr sz="2400" spc="-5" dirty="0">
                <a:solidFill>
                  <a:srgbClr val="044834"/>
                </a:solidFill>
                <a:latin typeface="Calibri"/>
                <a:cs typeface="Calibri"/>
              </a:rPr>
              <a:t>p</a:t>
            </a:r>
            <a:r>
              <a:rPr sz="2400" spc="-25" dirty="0">
                <a:solidFill>
                  <a:srgbClr val="044834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044834"/>
                </a:solidFill>
                <a:latin typeface="Calibri"/>
                <a:cs typeface="Calibri"/>
              </a:rPr>
              <a:t>t</a:t>
            </a:r>
            <a:r>
              <a:rPr sz="2400" spc="-25" dirty="0">
                <a:solidFill>
                  <a:srgbClr val="044834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44834"/>
                </a:solidFill>
                <a:latin typeface="Calibri"/>
                <a:cs typeface="Calibri"/>
              </a:rPr>
              <a:t>ern	</a:t>
            </a:r>
            <a:r>
              <a:rPr sz="2400" spc="-5" dirty="0">
                <a:solidFill>
                  <a:srgbClr val="044834"/>
                </a:solidFill>
                <a:latin typeface="Calibri"/>
                <a:cs typeface="Calibri"/>
              </a:rPr>
              <a:t>be</a:t>
            </a:r>
            <a:r>
              <a:rPr sz="2400" spc="-20" dirty="0">
                <a:solidFill>
                  <a:srgbClr val="044834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44834"/>
                </a:solidFill>
                <a:latin typeface="Calibri"/>
                <a:cs typeface="Calibri"/>
              </a:rPr>
              <a:t>ome</a:t>
            </a:r>
            <a:r>
              <a:rPr sz="2400" dirty="0">
                <a:solidFill>
                  <a:srgbClr val="044834"/>
                </a:solidFill>
                <a:latin typeface="Calibri"/>
                <a:cs typeface="Calibri"/>
              </a:rPr>
              <a:t>s	c</a:t>
            </a:r>
            <a:r>
              <a:rPr sz="2400" spc="5" dirty="0">
                <a:solidFill>
                  <a:srgbClr val="044834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044834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044834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4483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44834"/>
                </a:solidFill>
                <a:latin typeface="Calibri"/>
                <a:cs typeface="Calibri"/>
              </a:rPr>
              <a:t>er	as</a:t>
            </a:r>
            <a:endParaRPr sz="2400">
              <a:latin typeface="Calibri"/>
              <a:cs typeface="Calibri"/>
            </a:endParaRPr>
          </a:p>
          <a:p>
            <a:pPr marL="480695" marR="8890">
              <a:lnSpc>
                <a:spcPts val="2590"/>
              </a:lnSpc>
              <a:spcBef>
                <a:spcPts val="180"/>
              </a:spcBef>
              <a:tabLst>
                <a:tab pos="1049020" algn="l"/>
                <a:tab pos="2185035" algn="l"/>
                <a:tab pos="2592070" algn="l"/>
                <a:tab pos="3890645" algn="l"/>
                <a:tab pos="5106670" algn="l"/>
                <a:tab pos="5675630" algn="l"/>
              </a:tabLst>
            </a:pPr>
            <a:r>
              <a:rPr sz="2400" dirty="0">
                <a:solidFill>
                  <a:srgbClr val="044834"/>
                </a:solidFill>
                <a:latin typeface="Calibri"/>
                <a:cs typeface="Calibri"/>
              </a:rPr>
              <a:t>the	</a:t>
            </a:r>
            <a:r>
              <a:rPr sz="2400" spc="-5" dirty="0">
                <a:solidFill>
                  <a:srgbClr val="044834"/>
                </a:solidFill>
                <a:latin typeface="Calibri"/>
                <a:cs typeface="Calibri"/>
              </a:rPr>
              <a:t>nu</a:t>
            </a:r>
            <a:r>
              <a:rPr sz="2400" spc="5" dirty="0">
                <a:solidFill>
                  <a:srgbClr val="044834"/>
                </a:solidFill>
                <a:latin typeface="Calibri"/>
                <a:cs typeface="Calibri"/>
              </a:rPr>
              <a:t>m</a:t>
            </a:r>
            <a:r>
              <a:rPr sz="2400" spc="-5" dirty="0">
                <a:solidFill>
                  <a:srgbClr val="044834"/>
                </a:solidFill>
                <a:latin typeface="Calibri"/>
                <a:cs typeface="Calibri"/>
              </a:rPr>
              <a:t>b</a:t>
            </a:r>
            <a:r>
              <a:rPr sz="2400" spc="5" dirty="0">
                <a:solidFill>
                  <a:srgbClr val="044834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44834"/>
                </a:solidFill>
                <a:latin typeface="Calibri"/>
                <a:cs typeface="Calibri"/>
              </a:rPr>
              <a:t>r	</a:t>
            </a:r>
            <a:r>
              <a:rPr sz="2400" spc="-10" dirty="0">
                <a:solidFill>
                  <a:srgbClr val="044834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44834"/>
                </a:solidFill>
                <a:latin typeface="Calibri"/>
                <a:cs typeface="Calibri"/>
              </a:rPr>
              <a:t>f	el</a:t>
            </a:r>
            <a:r>
              <a:rPr sz="2400" spc="5" dirty="0">
                <a:solidFill>
                  <a:srgbClr val="044834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44834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044834"/>
                </a:solidFill>
                <a:latin typeface="Calibri"/>
                <a:cs typeface="Calibri"/>
              </a:rPr>
              <a:t>t</a:t>
            </a:r>
            <a:r>
              <a:rPr sz="2400" spc="-35" dirty="0">
                <a:solidFill>
                  <a:srgbClr val="044834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044834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044834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44834"/>
                </a:solidFill>
                <a:latin typeface="Calibri"/>
                <a:cs typeface="Calibri"/>
              </a:rPr>
              <a:t>s	</a:t>
            </a:r>
            <a:r>
              <a:rPr sz="2400" spc="-35" dirty="0">
                <a:solidFill>
                  <a:srgbClr val="04483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44834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044834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44834"/>
                </a:solidFill>
                <a:latin typeface="Calibri"/>
                <a:cs typeface="Calibri"/>
              </a:rPr>
              <a:t>ching	the	</a:t>
            </a:r>
            <a:r>
              <a:rPr sz="2400" spc="-15" dirty="0">
                <a:solidFill>
                  <a:srgbClr val="044834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44834"/>
                </a:solidFill>
                <a:latin typeface="Calibri"/>
                <a:cs typeface="Calibri"/>
              </a:rPr>
              <a:t>c</a:t>
            </a:r>
            <a:r>
              <a:rPr sz="2400" spc="-30" dirty="0">
                <a:solidFill>
                  <a:srgbClr val="044834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44834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044834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44834"/>
                </a:solidFill>
                <a:latin typeface="Calibri"/>
                <a:cs typeface="Calibri"/>
              </a:rPr>
              <a:t>n  </a:t>
            </a:r>
            <a:r>
              <a:rPr sz="2400" spc="-5" dirty="0">
                <a:solidFill>
                  <a:srgbClr val="044834"/>
                </a:solidFill>
                <a:latin typeface="Calibri"/>
                <a:cs typeface="Calibri"/>
              </a:rPr>
              <a:t>increases</a:t>
            </a:r>
            <a:endParaRPr sz="2400">
              <a:latin typeface="Calibri"/>
              <a:cs typeface="Calibri"/>
            </a:endParaRPr>
          </a:p>
          <a:p>
            <a:pPr marL="120650" algn="just">
              <a:lnSpc>
                <a:spcPts val="3379"/>
              </a:lnSpc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maximum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occurs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when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4050" i="1" spc="517" baseline="1028" dirty="0">
                <a:latin typeface="Times New Roman"/>
                <a:cs typeface="Times New Roman"/>
              </a:rPr>
              <a:t>d</a:t>
            </a:r>
            <a:r>
              <a:rPr sz="4050" i="1" spc="-254" baseline="1028" dirty="0">
                <a:latin typeface="Times New Roman"/>
                <a:cs typeface="Times New Roman"/>
              </a:rPr>
              <a:t> </a:t>
            </a:r>
            <a:r>
              <a:rPr sz="4050" spc="382" baseline="1028" dirty="0">
                <a:latin typeface="Times New Roman"/>
                <a:cs typeface="Times New Roman"/>
              </a:rPr>
              <a:t>sin</a:t>
            </a:r>
            <a:r>
              <a:rPr sz="2900" spc="254" dirty="0">
                <a:latin typeface="Symbol"/>
                <a:cs typeface="Symbol"/>
              </a:rPr>
              <a:t></a:t>
            </a:r>
            <a:r>
              <a:rPr sz="2900" spc="250" dirty="0">
                <a:latin typeface="Times New Roman"/>
                <a:cs typeface="Times New Roman"/>
              </a:rPr>
              <a:t> </a:t>
            </a:r>
            <a:r>
              <a:rPr sz="4050" spc="569" baseline="1028" dirty="0">
                <a:latin typeface="Symbol"/>
                <a:cs typeface="Symbol"/>
              </a:rPr>
              <a:t></a:t>
            </a:r>
            <a:r>
              <a:rPr sz="4050" spc="-112" baseline="1028" dirty="0">
                <a:latin typeface="Times New Roman"/>
                <a:cs typeface="Times New Roman"/>
              </a:rPr>
              <a:t> </a:t>
            </a:r>
            <a:r>
              <a:rPr sz="4050" i="1" spc="434" baseline="1028" dirty="0">
                <a:latin typeface="Times New Roman"/>
                <a:cs typeface="Times New Roman"/>
              </a:rPr>
              <a:t>m</a:t>
            </a:r>
            <a:r>
              <a:rPr sz="2900" spc="290" dirty="0">
                <a:latin typeface="Symbol"/>
                <a:cs typeface="Symbol"/>
              </a:rPr>
              <a:t></a:t>
            </a:r>
            <a:endParaRPr sz="2900">
              <a:latin typeface="Symbol"/>
              <a:cs typeface="Symbol"/>
            </a:endParaRPr>
          </a:p>
          <a:p>
            <a:pPr marL="120650" algn="just">
              <a:lnSpc>
                <a:spcPct val="100000"/>
              </a:lnSpc>
              <a:spcBef>
                <a:spcPts val="190"/>
              </a:spcBef>
            </a:pPr>
            <a:r>
              <a:rPr sz="2400" spc="-5" dirty="0">
                <a:latin typeface="Calibri"/>
                <a:cs typeface="Calibri"/>
              </a:rPr>
              <a:t>This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same equation </a:t>
            </a:r>
            <a:r>
              <a:rPr sz="2400" spc="-10" dirty="0">
                <a:latin typeface="Calibri"/>
                <a:cs typeface="Calibri"/>
              </a:rPr>
              <a:t>that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used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light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This </a:t>
            </a:r>
            <a:r>
              <a:rPr sz="2400" spc="-15" dirty="0">
                <a:latin typeface="Calibri"/>
                <a:cs typeface="Calibri"/>
              </a:rPr>
              <a:t>shows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nature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electron: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-18288" y="0"/>
            <a:ext cx="9182100" cy="6896100"/>
            <a:chOff x="-18288" y="0"/>
            <a:chExt cx="9182100" cy="6896100"/>
          </a:xfrm>
        </p:grpSpPr>
        <p:sp>
          <p:nvSpPr>
            <p:cNvPr id="17" name="object 17"/>
            <p:cNvSpPr/>
            <p:nvPr/>
          </p:nvSpPr>
          <p:spPr>
            <a:xfrm>
              <a:off x="3464814" y="3030473"/>
              <a:ext cx="2127885" cy="419100"/>
            </a:xfrm>
            <a:custGeom>
              <a:avLst/>
              <a:gdLst/>
              <a:ahLst/>
              <a:cxnLst/>
              <a:rect l="l" t="t" r="r" b="b"/>
              <a:pathLst>
                <a:path w="2127885" h="419100">
                  <a:moveTo>
                    <a:pt x="0" y="419100"/>
                  </a:moveTo>
                  <a:lnTo>
                    <a:pt x="2127504" y="419100"/>
                  </a:lnTo>
                  <a:lnTo>
                    <a:pt x="2127504" y="0"/>
                  </a:lnTo>
                  <a:lnTo>
                    <a:pt x="0" y="0"/>
                  </a:lnTo>
                  <a:lnTo>
                    <a:pt x="0" y="4191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1" y="761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38100">
              <a:solidFill>
                <a:srgbClr val="CC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803" y="100964"/>
            <a:ext cx="51523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Electron </a:t>
            </a:r>
            <a:r>
              <a:rPr sz="3200" spc="-10" dirty="0">
                <a:latin typeface="Calibri"/>
                <a:cs typeface="Calibri"/>
              </a:rPr>
              <a:t>Diffraction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Explained</a:t>
            </a:r>
            <a:r>
              <a:rPr sz="3200" b="0" spc="-5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45328" y="717041"/>
            <a:ext cx="32359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7935" algn="l"/>
                <a:tab pos="2565400" algn="l"/>
              </a:tabLst>
            </a:pPr>
            <a:r>
              <a:rPr sz="30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w</a:t>
            </a:r>
            <a:r>
              <a:rPr sz="3000" dirty="0">
                <a:solidFill>
                  <a:srgbClr val="FF0000"/>
                </a:solidFill>
                <a:latin typeface="Microsoft Sans Serif"/>
                <a:cs typeface="Microsoft Sans Serif"/>
              </a:rPr>
              <a:t>ith	</a:t>
            </a:r>
            <a:r>
              <a:rPr sz="30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both</a:t>
            </a:r>
            <a:r>
              <a:rPr sz="3000" dirty="0">
                <a:solidFill>
                  <a:srgbClr val="FF0000"/>
                </a:solidFill>
                <a:latin typeface="Microsoft Sans Serif"/>
                <a:cs typeface="Microsoft Sans Serif"/>
              </a:rPr>
              <a:t>	</a:t>
            </a:r>
            <a:r>
              <a:rPr sz="30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s</a:t>
            </a:r>
            <a:r>
              <a:rPr sz="30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l</a:t>
            </a:r>
            <a:r>
              <a:rPr sz="30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its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642" y="717041"/>
            <a:ext cx="4638675" cy="84836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5080">
              <a:lnSpc>
                <a:spcPts val="2880"/>
              </a:lnSpc>
              <a:spcBef>
                <a:spcPts val="795"/>
              </a:spcBef>
              <a:buClr>
                <a:srgbClr val="000000"/>
              </a:buClr>
              <a:buChar char="•"/>
              <a:tabLst>
                <a:tab pos="231140" algn="l"/>
                <a:tab pos="1263650" algn="l"/>
                <a:tab pos="3185795" algn="l"/>
              </a:tabLst>
            </a:pPr>
            <a:r>
              <a:rPr sz="30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An</a:t>
            </a:r>
            <a:r>
              <a:rPr sz="3000" dirty="0">
                <a:solidFill>
                  <a:srgbClr val="FF0000"/>
                </a:solidFill>
                <a:latin typeface="Microsoft Sans Serif"/>
                <a:cs typeface="Microsoft Sans Serif"/>
              </a:rPr>
              <a:t>	</a:t>
            </a:r>
            <a:r>
              <a:rPr sz="30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electron</a:t>
            </a:r>
            <a:r>
              <a:rPr sz="3000" dirty="0">
                <a:solidFill>
                  <a:srgbClr val="FF0000"/>
                </a:solidFill>
                <a:latin typeface="Microsoft Sans Serif"/>
                <a:cs typeface="Microsoft Sans Serif"/>
              </a:rPr>
              <a:t>	</a:t>
            </a:r>
            <a:r>
              <a:rPr sz="30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interacts  simultaneously</a:t>
            </a:r>
            <a:endParaRPr sz="3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642" y="1845055"/>
            <a:ext cx="8416290" cy="41300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820"/>
              </a:spcBef>
              <a:buChar char="•"/>
              <a:tabLst>
                <a:tab pos="254000" algn="l"/>
              </a:tabLst>
            </a:pPr>
            <a:r>
              <a:rPr sz="3000" spc="-5" dirty="0">
                <a:solidFill>
                  <a:srgbClr val="044834"/>
                </a:solidFill>
                <a:latin typeface="Microsoft Sans Serif"/>
                <a:cs typeface="Microsoft Sans Serif"/>
              </a:rPr>
              <a:t>If</a:t>
            </a:r>
            <a:r>
              <a:rPr sz="3000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44834"/>
                </a:solidFill>
                <a:latin typeface="Microsoft Sans Serif"/>
                <a:cs typeface="Microsoft Sans Serif"/>
              </a:rPr>
              <a:t>an</a:t>
            </a:r>
            <a:r>
              <a:rPr sz="3000" dirty="0">
                <a:solidFill>
                  <a:srgbClr val="044834"/>
                </a:solidFill>
                <a:latin typeface="Microsoft Sans Serif"/>
                <a:cs typeface="Microsoft Sans Serif"/>
              </a:rPr>
              <a:t> attempt</a:t>
            </a:r>
            <a:r>
              <a:rPr sz="3000" spc="5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044834"/>
                </a:solidFill>
                <a:latin typeface="Microsoft Sans Serif"/>
                <a:cs typeface="Microsoft Sans Serif"/>
              </a:rPr>
              <a:t>is</a:t>
            </a:r>
            <a:r>
              <a:rPr sz="3000" spc="-5" dirty="0">
                <a:solidFill>
                  <a:srgbClr val="044834"/>
                </a:solidFill>
                <a:latin typeface="Microsoft Sans Serif"/>
                <a:cs typeface="Microsoft Sans Serif"/>
              </a:rPr>
              <a:t> made</a:t>
            </a:r>
            <a:r>
              <a:rPr sz="3000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44834"/>
                </a:solidFill>
                <a:latin typeface="Microsoft Sans Serif"/>
                <a:cs typeface="Microsoft Sans Serif"/>
              </a:rPr>
              <a:t>to</a:t>
            </a:r>
            <a:r>
              <a:rPr sz="3000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44834"/>
                </a:solidFill>
                <a:latin typeface="Microsoft Sans Serif"/>
                <a:cs typeface="Microsoft Sans Serif"/>
              </a:rPr>
              <a:t>determine </a:t>
            </a:r>
            <a:r>
              <a:rPr sz="3000" spc="-785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044834"/>
                </a:solidFill>
                <a:latin typeface="Microsoft Sans Serif"/>
                <a:cs typeface="Microsoft Sans Serif"/>
              </a:rPr>
              <a:t>experimentally</a:t>
            </a:r>
            <a:r>
              <a:rPr sz="3000" spc="-5" dirty="0">
                <a:solidFill>
                  <a:srgbClr val="044834"/>
                </a:solidFill>
                <a:latin typeface="Microsoft Sans Serif"/>
                <a:cs typeface="Microsoft Sans Serif"/>
              </a:rPr>
              <a:t> through</a:t>
            </a:r>
            <a:r>
              <a:rPr sz="3000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044834"/>
                </a:solidFill>
                <a:latin typeface="Microsoft Sans Serif"/>
                <a:cs typeface="Microsoft Sans Serif"/>
              </a:rPr>
              <a:t>which</a:t>
            </a:r>
            <a:r>
              <a:rPr sz="3000" spc="-5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044834"/>
                </a:solidFill>
                <a:latin typeface="Microsoft Sans Serif"/>
                <a:cs typeface="Microsoft Sans Serif"/>
              </a:rPr>
              <a:t>slit</a:t>
            </a:r>
            <a:r>
              <a:rPr sz="3000" spc="-5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044834"/>
                </a:solidFill>
                <a:latin typeface="Microsoft Sans Serif"/>
                <a:cs typeface="Microsoft Sans Serif"/>
              </a:rPr>
              <a:t>the</a:t>
            </a:r>
            <a:r>
              <a:rPr sz="3000" spc="5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44834"/>
                </a:solidFill>
                <a:latin typeface="Microsoft Sans Serif"/>
                <a:cs typeface="Microsoft Sans Serif"/>
              </a:rPr>
              <a:t>electron </a:t>
            </a:r>
            <a:r>
              <a:rPr sz="3000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44834"/>
                </a:solidFill>
                <a:latin typeface="Microsoft Sans Serif"/>
                <a:cs typeface="Microsoft Sans Serif"/>
              </a:rPr>
              <a:t>goes,</a:t>
            </a:r>
            <a:r>
              <a:rPr sz="3000" dirty="0">
                <a:solidFill>
                  <a:srgbClr val="044834"/>
                </a:solidFill>
                <a:latin typeface="Microsoft Sans Serif"/>
                <a:cs typeface="Microsoft Sans Serif"/>
              </a:rPr>
              <a:t> the</a:t>
            </a:r>
            <a:r>
              <a:rPr sz="3000" spc="5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044834"/>
                </a:solidFill>
                <a:latin typeface="Microsoft Sans Serif"/>
                <a:cs typeface="Microsoft Sans Serif"/>
              </a:rPr>
              <a:t>act</a:t>
            </a:r>
            <a:r>
              <a:rPr sz="3000" spc="5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044834"/>
                </a:solidFill>
                <a:latin typeface="Microsoft Sans Serif"/>
                <a:cs typeface="Microsoft Sans Serif"/>
              </a:rPr>
              <a:t>of</a:t>
            </a:r>
            <a:r>
              <a:rPr sz="3000" spc="5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44834"/>
                </a:solidFill>
                <a:latin typeface="Microsoft Sans Serif"/>
                <a:cs typeface="Microsoft Sans Serif"/>
              </a:rPr>
              <a:t>measuring</a:t>
            </a:r>
            <a:r>
              <a:rPr sz="3000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44834"/>
                </a:solidFill>
                <a:latin typeface="Microsoft Sans Serif"/>
                <a:cs typeface="Microsoft Sans Serif"/>
              </a:rPr>
              <a:t>destroys</a:t>
            </a:r>
            <a:r>
              <a:rPr sz="3000" dirty="0">
                <a:solidFill>
                  <a:srgbClr val="044834"/>
                </a:solidFill>
                <a:latin typeface="Microsoft Sans Serif"/>
                <a:cs typeface="Microsoft Sans Serif"/>
              </a:rPr>
              <a:t> the </a:t>
            </a:r>
            <a:r>
              <a:rPr sz="3000" spc="5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44834"/>
                </a:solidFill>
                <a:latin typeface="Microsoft Sans Serif"/>
                <a:cs typeface="Microsoft Sans Serif"/>
              </a:rPr>
              <a:t>interference</a:t>
            </a:r>
            <a:r>
              <a:rPr sz="3000" spc="25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44834"/>
                </a:solidFill>
                <a:latin typeface="Microsoft Sans Serif"/>
                <a:cs typeface="Microsoft Sans Serif"/>
              </a:rPr>
              <a:t>pattern</a:t>
            </a:r>
            <a:endParaRPr sz="3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28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ts val="2740"/>
              </a:lnSpc>
              <a:buSzPct val="107142"/>
              <a:buChar char="•"/>
              <a:tabLst>
                <a:tab pos="252095" algn="l"/>
              </a:tabLst>
            </a:pPr>
            <a:r>
              <a:rPr sz="2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It </a:t>
            </a:r>
            <a:r>
              <a:rPr sz="2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is impossible </a:t>
            </a:r>
            <a:r>
              <a:rPr sz="2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to determine which </a:t>
            </a:r>
            <a:r>
              <a:rPr sz="2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slit </a:t>
            </a:r>
            <a:r>
              <a:rPr sz="2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the electron </a:t>
            </a:r>
            <a:r>
              <a:rPr sz="2800" dirty="0">
                <a:solidFill>
                  <a:srgbClr val="0000FF"/>
                </a:solidFill>
                <a:latin typeface="Microsoft Sans Serif"/>
                <a:cs typeface="Microsoft Sans Serif"/>
              </a:rPr>
              <a:t> goes</a:t>
            </a:r>
            <a:r>
              <a:rPr sz="2800" spc="3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00FF"/>
                </a:solidFill>
                <a:latin typeface="Microsoft Sans Serif"/>
                <a:cs typeface="Microsoft Sans Serif"/>
              </a:rPr>
              <a:t>through</a:t>
            </a:r>
            <a:endParaRPr sz="2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2700">
              <a:latin typeface="Microsoft Sans Serif"/>
              <a:cs typeface="Microsoft Sans Serif"/>
            </a:endParaRPr>
          </a:p>
          <a:p>
            <a:pPr marL="12700" marR="5715" algn="just">
              <a:lnSpc>
                <a:spcPct val="80300"/>
              </a:lnSpc>
              <a:spcBef>
                <a:spcPts val="5"/>
              </a:spcBef>
              <a:buChar char="•"/>
              <a:tabLst>
                <a:tab pos="254000" algn="l"/>
              </a:tabLst>
            </a:pPr>
            <a:r>
              <a:rPr sz="3000" spc="-5" dirty="0">
                <a:solidFill>
                  <a:srgbClr val="FF0066"/>
                </a:solidFill>
                <a:latin typeface="Microsoft Sans Serif"/>
                <a:cs typeface="Microsoft Sans Serif"/>
              </a:rPr>
              <a:t>In </a:t>
            </a:r>
            <a:r>
              <a:rPr sz="3000" spc="-10" dirty="0">
                <a:solidFill>
                  <a:srgbClr val="FF0066"/>
                </a:solidFill>
                <a:latin typeface="Microsoft Sans Serif"/>
                <a:cs typeface="Microsoft Sans Serif"/>
              </a:rPr>
              <a:t>effect, </a:t>
            </a:r>
            <a:r>
              <a:rPr sz="3000" dirty="0">
                <a:solidFill>
                  <a:srgbClr val="FF0066"/>
                </a:solidFill>
                <a:latin typeface="Microsoft Sans Serif"/>
                <a:cs typeface="Microsoft Sans Serif"/>
              </a:rPr>
              <a:t>the </a:t>
            </a:r>
            <a:r>
              <a:rPr sz="3000" spc="-5" dirty="0">
                <a:solidFill>
                  <a:srgbClr val="FF0066"/>
                </a:solidFill>
                <a:latin typeface="Microsoft Sans Serif"/>
                <a:cs typeface="Microsoft Sans Serif"/>
              </a:rPr>
              <a:t>electron goes through both </a:t>
            </a:r>
            <a:r>
              <a:rPr sz="3000" spc="-10" dirty="0">
                <a:solidFill>
                  <a:srgbClr val="FF0066"/>
                </a:solidFill>
                <a:latin typeface="Microsoft Sans Serif"/>
                <a:cs typeface="Microsoft Sans Serif"/>
              </a:rPr>
              <a:t>slits. </a:t>
            </a:r>
            <a:r>
              <a:rPr sz="3000" spc="-5" dirty="0">
                <a:solidFill>
                  <a:srgbClr val="FF0066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0066"/>
                </a:solidFill>
                <a:latin typeface="Microsoft Sans Serif"/>
                <a:cs typeface="Microsoft Sans Serif"/>
              </a:rPr>
              <a:t>The </a:t>
            </a:r>
            <a:r>
              <a:rPr sz="2800" dirty="0">
                <a:solidFill>
                  <a:srgbClr val="FF0066"/>
                </a:solidFill>
                <a:latin typeface="Microsoft Sans Serif"/>
                <a:cs typeface="Microsoft Sans Serif"/>
              </a:rPr>
              <a:t>wave components of </a:t>
            </a:r>
            <a:r>
              <a:rPr sz="2800" spc="-10" dirty="0">
                <a:solidFill>
                  <a:srgbClr val="FF0066"/>
                </a:solidFill>
                <a:latin typeface="Microsoft Sans Serif"/>
                <a:cs typeface="Microsoft Sans Serif"/>
              </a:rPr>
              <a:t>the </a:t>
            </a:r>
            <a:r>
              <a:rPr sz="2800" spc="-5" dirty="0">
                <a:solidFill>
                  <a:srgbClr val="FF0066"/>
                </a:solidFill>
                <a:latin typeface="Microsoft Sans Serif"/>
                <a:cs typeface="Microsoft Sans Serif"/>
              </a:rPr>
              <a:t>electron </a:t>
            </a:r>
            <a:r>
              <a:rPr sz="2800" dirty="0">
                <a:solidFill>
                  <a:srgbClr val="FF0066"/>
                </a:solidFill>
                <a:latin typeface="Microsoft Sans Serif"/>
                <a:cs typeface="Microsoft Sans Serif"/>
              </a:rPr>
              <a:t>are present at </a:t>
            </a:r>
            <a:r>
              <a:rPr sz="2800" spc="5" dirty="0">
                <a:solidFill>
                  <a:srgbClr val="FF0066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0066"/>
                </a:solidFill>
                <a:latin typeface="Microsoft Sans Serif"/>
                <a:cs typeface="Microsoft Sans Serif"/>
              </a:rPr>
              <a:t>both</a:t>
            </a:r>
            <a:r>
              <a:rPr sz="2800" spc="40" dirty="0">
                <a:solidFill>
                  <a:srgbClr val="FF0066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0066"/>
                </a:solidFill>
                <a:latin typeface="Microsoft Sans Serif"/>
                <a:cs typeface="Microsoft Sans Serif"/>
              </a:rPr>
              <a:t>slits</a:t>
            </a:r>
            <a:r>
              <a:rPr sz="2800" spc="25" dirty="0">
                <a:solidFill>
                  <a:srgbClr val="FF0066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0066"/>
                </a:solidFill>
                <a:latin typeface="Microsoft Sans Serif"/>
                <a:cs typeface="Microsoft Sans Serif"/>
              </a:rPr>
              <a:t>at</a:t>
            </a:r>
            <a:r>
              <a:rPr sz="2800" spc="35" dirty="0">
                <a:solidFill>
                  <a:srgbClr val="FF0066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0066"/>
                </a:solidFill>
                <a:latin typeface="Microsoft Sans Serif"/>
                <a:cs typeface="Microsoft Sans Serif"/>
              </a:rPr>
              <a:t>the</a:t>
            </a:r>
            <a:r>
              <a:rPr sz="2800" spc="35" dirty="0">
                <a:solidFill>
                  <a:srgbClr val="FF0066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FF0066"/>
                </a:solidFill>
                <a:latin typeface="Microsoft Sans Serif"/>
                <a:cs typeface="Microsoft Sans Serif"/>
              </a:rPr>
              <a:t>same</a:t>
            </a:r>
            <a:r>
              <a:rPr sz="2800" spc="55" dirty="0">
                <a:solidFill>
                  <a:srgbClr val="FF0066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0066"/>
                </a:solidFill>
                <a:latin typeface="Microsoft Sans Serif"/>
                <a:cs typeface="Microsoft Sans Serif"/>
              </a:rPr>
              <a:t>time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38100">
            <a:solidFill>
              <a:srgbClr val="CC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539" y="1458467"/>
            <a:ext cx="2947670" cy="2240280"/>
            <a:chOff x="129539" y="1458467"/>
            <a:chExt cx="2947670" cy="22402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447" y="1484375"/>
              <a:ext cx="2895600" cy="2188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2493" y="1471421"/>
              <a:ext cx="2921635" cy="2214880"/>
            </a:xfrm>
            <a:custGeom>
              <a:avLst/>
              <a:gdLst/>
              <a:ahLst/>
              <a:cxnLst/>
              <a:rect l="l" t="t" r="r" b="b"/>
              <a:pathLst>
                <a:path w="2921635" h="2214879">
                  <a:moveTo>
                    <a:pt x="0" y="2214372"/>
                  </a:moveTo>
                  <a:lnTo>
                    <a:pt x="2921508" y="2214372"/>
                  </a:lnTo>
                  <a:lnTo>
                    <a:pt x="2921508" y="0"/>
                  </a:lnTo>
                  <a:lnTo>
                    <a:pt x="0" y="0"/>
                  </a:lnTo>
                  <a:lnTo>
                    <a:pt x="0" y="2214372"/>
                  </a:lnTo>
                  <a:close/>
                </a:path>
              </a:pathLst>
            </a:custGeom>
            <a:ln w="2590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871908" y="1438592"/>
            <a:ext cx="3176270" cy="2233295"/>
            <a:chOff x="5871908" y="1438592"/>
            <a:chExt cx="3176270" cy="22332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7880" y="1464564"/>
              <a:ext cx="3124200" cy="21808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84926" y="1451610"/>
              <a:ext cx="3150235" cy="2207260"/>
            </a:xfrm>
            <a:custGeom>
              <a:avLst/>
              <a:gdLst/>
              <a:ahLst/>
              <a:cxnLst/>
              <a:rect l="l" t="t" r="r" b="b"/>
              <a:pathLst>
                <a:path w="3150234" h="2207260">
                  <a:moveTo>
                    <a:pt x="0" y="2206752"/>
                  </a:moveTo>
                  <a:lnTo>
                    <a:pt x="3150107" y="2206752"/>
                  </a:lnTo>
                  <a:lnTo>
                    <a:pt x="3150107" y="0"/>
                  </a:lnTo>
                  <a:lnTo>
                    <a:pt x="0" y="0"/>
                  </a:lnTo>
                  <a:lnTo>
                    <a:pt x="0" y="2206752"/>
                  </a:lnTo>
                  <a:close/>
                </a:path>
              </a:pathLst>
            </a:custGeom>
            <a:ln w="25908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62000" y="3788664"/>
            <a:ext cx="1676400" cy="37655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418465">
              <a:lnSpc>
                <a:spcPct val="100000"/>
              </a:lnSpc>
              <a:spcBef>
                <a:spcPts val="265"/>
              </a:spcBef>
            </a:pPr>
            <a:r>
              <a:rPr sz="1800" spc="-5" dirty="0">
                <a:latin typeface="Times New Roman"/>
                <a:cs typeface="Times New Roman"/>
              </a:rPr>
              <a:t>Neutrons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60712" y="1458404"/>
            <a:ext cx="2591435" cy="3328670"/>
            <a:chOff x="3160712" y="1458404"/>
            <a:chExt cx="2591435" cy="332867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6684" y="1484375"/>
              <a:ext cx="2538984" cy="32766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173729" y="1471421"/>
              <a:ext cx="2565400" cy="3302635"/>
            </a:xfrm>
            <a:custGeom>
              <a:avLst/>
              <a:gdLst/>
              <a:ahLst/>
              <a:cxnLst/>
              <a:rect l="l" t="t" r="r" b="b"/>
              <a:pathLst>
                <a:path w="2565400" h="3302635">
                  <a:moveTo>
                    <a:pt x="0" y="3302507"/>
                  </a:moveTo>
                  <a:lnTo>
                    <a:pt x="2564892" y="3302507"/>
                  </a:lnTo>
                  <a:lnTo>
                    <a:pt x="2564892" y="0"/>
                  </a:lnTo>
                  <a:lnTo>
                    <a:pt x="0" y="0"/>
                  </a:lnTo>
                  <a:lnTo>
                    <a:pt x="0" y="3302507"/>
                  </a:lnTo>
                  <a:close/>
                </a:path>
              </a:pathLst>
            </a:custGeom>
            <a:ln w="25908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618731" y="3717035"/>
            <a:ext cx="1752600" cy="37528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441325">
              <a:lnSpc>
                <a:spcPct val="100000"/>
              </a:lnSpc>
              <a:spcBef>
                <a:spcPts val="250"/>
              </a:spcBef>
            </a:pPr>
            <a:r>
              <a:rPr sz="1800" spc="-5" dirty="0">
                <a:latin typeface="Times New Roman"/>
                <a:cs typeface="Times New Roman"/>
              </a:rPr>
              <a:t>He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atoms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81400" y="4869179"/>
            <a:ext cx="1676400" cy="37655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93040">
              <a:lnSpc>
                <a:spcPct val="100000"/>
              </a:lnSpc>
              <a:spcBef>
                <a:spcPts val="254"/>
              </a:spcBef>
            </a:pPr>
            <a:r>
              <a:rPr sz="1800" spc="-5" dirty="0">
                <a:latin typeface="Times New Roman"/>
                <a:cs typeface="Times New Roman"/>
              </a:rPr>
              <a:t>C</a:t>
            </a:r>
            <a:r>
              <a:rPr sz="1800" spc="-7" baseline="-20833" dirty="0">
                <a:latin typeface="Times New Roman"/>
                <a:cs typeface="Times New Roman"/>
              </a:rPr>
              <a:t>60</a:t>
            </a:r>
            <a:r>
              <a:rPr sz="1800" spc="150" baseline="-20833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molecules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39204" y="6009068"/>
            <a:ext cx="459105" cy="673735"/>
            <a:chOff x="239204" y="6009068"/>
            <a:chExt cx="459105" cy="673735"/>
          </a:xfrm>
        </p:grpSpPr>
        <p:sp>
          <p:nvSpPr>
            <p:cNvPr id="15" name="object 15"/>
            <p:cNvSpPr/>
            <p:nvPr/>
          </p:nvSpPr>
          <p:spPr>
            <a:xfrm>
              <a:off x="252221" y="6022085"/>
              <a:ext cx="433070" cy="647700"/>
            </a:xfrm>
            <a:custGeom>
              <a:avLst/>
              <a:gdLst/>
              <a:ahLst/>
              <a:cxnLst/>
              <a:rect l="l" t="t" r="r" b="b"/>
              <a:pathLst>
                <a:path w="433070" h="647700">
                  <a:moveTo>
                    <a:pt x="216408" y="0"/>
                  </a:moveTo>
                  <a:lnTo>
                    <a:pt x="216408" y="161924"/>
                  </a:lnTo>
                  <a:lnTo>
                    <a:pt x="0" y="161924"/>
                  </a:lnTo>
                  <a:lnTo>
                    <a:pt x="0" y="485774"/>
                  </a:lnTo>
                  <a:lnTo>
                    <a:pt x="216408" y="485774"/>
                  </a:lnTo>
                  <a:lnTo>
                    <a:pt x="216408" y="647699"/>
                  </a:lnTo>
                  <a:lnTo>
                    <a:pt x="432816" y="323849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2221" y="6022085"/>
              <a:ext cx="433070" cy="647700"/>
            </a:xfrm>
            <a:custGeom>
              <a:avLst/>
              <a:gdLst/>
              <a:ahLst/>
              <a:cxnLst/>
              <a:rect l="l" t="t" r="r" b="b"/>
              <a:pathLst>
                <a:path w="433070" h="647700">
                  <a:moveTo>
                    <a:pt x="0" y="161924"/>
                  </a:moveTo>
                  <a:lnTo>
                    <a:pt x="216408" y="161924"/>
                  </a:lnTo>
                  <a:lnTo>
                    <a:pt x="216408" y="0"/>
                  </a:lnTo>
                  <a:lnTo>
                    <a:pt x="432816" y="323849"/>
                  </a:lnTo>
                  <a:lnTo>
                    <a:pt x="216408" y="647699"/>
                  </a:lnTo>
                  <a:lnTo>
                    <a:pt x="216408" y="485774"/>
                  </a:lnTo>
                  <a:lnTo>
                    <a:pt x="0" y="485774"/>
                  </a:lnTo>
                  <a:lnTo>
                    <a:pt x="0" y="161924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05967" y="5254104"/>
            <a:ext cx="7127875" cy="132080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101850">
              <a:lnSpc>
                <a:spcPct val="100000"/>
              </a:lnSpc>
              <a:spcBef>
                <a:spcPts val="625"/>
              </a:spcBef>
            </a:pPr>
            <a:r>
              <a:rPr sz="1800" b="1" spc="-5" dirty="0">
                <a:solidFill>
                  <a:srgbClr val="CC0000"/>
                </a:solidFill>
                <a:latin typeface="Times New Roman"/>
                <a:cs typeface="Times New Roman"/>
              </a:rPr>
              <a:t>A.</a:t>
            </a:r>
            <a:r>
              <a:rPr sz="1800" b="1" spc="-1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C0000"/>
                </a:solidFill>
                <a:latin typeface="Times New Roman"/>
                <a:cs typeface="Times New Roman"/>
              </a:rPr>
              <a:t>Zeilinger</a:t>
            </a:r>
            <a:r>
              <a:rPr sz="1800" b="1" spc="-3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C0000"/>
                </a:solidFill>
                <a:latin typeface="Times New Roman"/>
                <a:cs typeface="Times New Roman"/>
              </a:rPr>
              <a:t>et</a:t>
            </a:r>
            <a:r>
              <a:rPr sz="1800" b="1" spc="-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C0000"/>
                </a:solidFill>
                <a:latin typeface="Times New Roman"/>
                <a:cs typeface="Times New Roman"/>
              </a:rPr>
              <a:t>al,</a:t>
            </a:r>
            <a:r>
              <a:rPr sz="1800" b="1" spc="-4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CC0000"/>
                </a:solidFill>
                <a:latin typeface="Times New Roman"/>
                <a:cs typeface="Times New Roman"/>
              </a:rPr>
              <a:t>Vienna, </a:t>
            </a:r>
            <a:r>
              <a:rPr sz="1800" b="1" dirty="0">
                <a:solidFill>
                  <a:srgbClr val="CC0000"/>
                </a:solidFill>
                <a:latin typeface="Times New Roman"/>
                <a:cs typeface="Times New Roman"/>
              </a:rPr>
              <a:t>1999</a:t>
            </a:r>
            <a:endParaRPr sz="1800">
              <a:latin typeface="Times New Roman"/>
              <a:cs typeface="Times New Roman"/>
            </a:endParaRPr>
          </a:p>
          <a:p>
            <a:pPr marL="36195" algn="ctr">
              <a:lnSpc>
                <a:spcPct val="100000"/>
              </a:lnSpc>
              <a:spcBef>
                <a:spcPts val="705"/>
              </a:spcBef>
            </a:pPr>
            <a:r>
              <a:rPr sz="2400" b="1" dirty="0">
                <a:solidFill>
                  <a:srgbClr val="6600CC"/>
                </a:solidFill>
                <a:latin typeface="Times New Roman"/>
                <a:cs typeface="Times New Roman"/>
              </a:rPr>
              <a:t>Biomolecules</a:t>
            </a:r>
            <a:r>
              <a:rPr sz="2400" b="1" spc="-55" dirty="0">
                <a:solidFill>
                  <a:srgbClr val="66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600CC"/>
                </a:solidFill>
                <a:latin typeface="Times New Roman"/>
                <a:cs typeface="Times New Roman"/>
              </a:rPr>
              <a:t>have</a:t>
            </a:r>
            <a:r>
              <a:rPr sz="2400" b="1" spc="-25" dirty="0">
                <a:solidFill>
                  <a:srgbClr val="66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600CC"/>
                </a:solidFill>
                <a:latin typeface="Times New Roman"/>
                <a:cs typeface="Times New Roman"/>
              </a:rPr>
              <a:t>it</a:t>
            </a:r>
            <a:r>
              <a:rPr sz="2400" b="1" spc="-25" dirty="0">
                <a:solidFill>
                  <a:srgbClr val="6600CC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600CC"/>
                </a:solidFill>
                <a:latin typeface="Times New Roman"/>
                <a:cs typeface="Times New Roman"/>
              </a:rPr>
              <a:t>too!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45"/>
              </a:spcBef>
            </a:pPr>
            <a:r>
              <a:rPr sz="2400" b="1" dirty="0">
                <a:solidFill>
                  <a:srgbClr val="CC00FF"/>
                </a:solidFill>
                <a:latin typeface="Calibri"/>
                <a:cs typeface="Calibri"/>
              </a:rPr>
              <a:t>All</a:t>
            </a:r>
            <a:r>
              <a:rPr sz="2400" b="1" spc="-10" dirty="0">
                <a:solidFill>
                  <a:srgbClr val="CC00FF"/>
                </a:solidFill>
                <a:latin typeface="Calibri"/>
                <a:cs typeface="Calibri"/>
              </a:rPr>
              <a:t> material</a:t>
            </a:r>
            <a:r>
              <a:rPr sz="2400" b="1" spc="-15" dirty="0">
                <a:solidFill>
                  <a:srgbClr val="CC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CC00FF"/>
                </a:solidFill>
                <a:latin typeface="Calibri"/>
                <a:cs typeface="Calibri"/>
              </a:rPr>
              <a:t>particles</a:t>
            </a:r>
            <a:r>
              <a:rPr sz="2400" b="1" spc="5" dirty="0">
                <a:solidFill>
                  <a:srgbClr val="CC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C00FF"/>
                </a:solidFill>
                <a:latin typeface="Calibri"/>
                <a:cs typeface="Calibri"/>
              </a:rPr>
              <a:t>show</a:t>
            </a:r>
            <a:r>
              <a:rPr sz="2400" b="1" spc="-15" dirty="0">
                <a:solidFill>
                  <a:srgbClr val="CC00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CC00FF"/>
                </a:solidFill>
                <a:latin typeface="Calibri"/>
                <a:cs typeface="Calibri"/>
              </a:rPr>
              <a:t>diffraction</a:t>
            </a:r>
            <a:r>
              <a:rPr sz="2400" b="1" spc="10" dirty="0">
                <a:solidFill>
                  <a:srgbClr val="CC00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C00FF"/>
                </a:solidFill>
                <a:latin typeface="Symbol"/>
                <a:cs typeface="Symbol"/>
              </a:rPr>
              <a:t></a:t>
            </a:r>
            <a:r>
              <a:rPr sz="2400" spc="-60" dirty="0">
                <a:solidFill>
                  <a:srgbClr val="CC00F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CC00FF"/>
                </a:solidFill>
                <a:latin typeface="Calibri"/>
                <a:cs typeface="Calibri"/>
              </a:rPr>
              <a:t>wave</a:t>
            </a:r>
            <a:r>
              <a:rPr sz="2400" b="1" spc="-5" dirty="0">
                <a:solidFill>
                  <a:srgbClr val="CC00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CC00FF"/>
                </a:solidFill>
                <a:latin typeface="Calibri"/>
                <a:cs typeface="Calibri"/>
              </a:rPr>
              <a:t>character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-18288" y="0"/>
            <a:ext cx="9182100" cy="6896100"/>
            <a:chOff x="-18288" y="0"/>
            <a:chExt cx="9182100" cy="689610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124" y="4581144"/>
              <a:ext cx="2089404" cy="88849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44545" y="5014721"/>
              <a:ext cx="721360" cy="143510"/>
            </a:xfrm>
            <a:custGeom>
              <a:avLst/>
              <a:gdLst/>
              <a:ahLst/>
              <a:cxnLst/>
              <a:rect l="l" t="t" r="r" b="b"/>
              <a:pathLst>
                <a:path w="721360" h="143510">
                  <a:moveTo>
                    <a:pt x="71628" y="0"/>
                  </a:moveTo>
                  <a:lnTo>
                    <a:pt x="0" y="71627"/>
                  </a:lnTo>
                  <a:lnTo>
                    <a:pt x="71628" y="143255"/>
                  </a:lnTo>
                  <a:lnTo>
                    <a:pt x="71628" y="107441"/>
                  </a:lnTo>
                  <a:lnTo>
                    <a:pt x="720852" y="107441"/>
                  </a:lnTo>
                  <a:lnTo>
                    <a:pt x="720852" y="35813"/>
                  </a:lnTo>
                  <a:lnTo>
                    <a:pt x="71628" y="35813"/>
                  </a:lnTo>
                  <a:lnTo>
                    <a:pt x="71628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44545" y="5014721"/>
              <a:ext cx="721360" cy="143510"/>
            </a:xfrm>
            <a:custGeom>
              <a:avLst/>
              <a:gdLst/>
              <a:ahLst/>
              <a:cxnLst/>
              <a:rect l="l" t="t" r="r" b="b"/>
              <a:pathLst>
                <a:path w="721360" h="143510">
                  <a:moveTo>
                    <a:pt x="0" y="71627"/>
                  </a:moveTo>
                  <a:lnTo>
                    <a:pt x="71628" y="0"/>
                  </a:lnTo>
                  <a:lnTo>
                    <a:pt x="71628" y="35813"/>
                  </a:lnTo>
                  <a:lnTo>
                    <a:pt x="720852" y="35813"/>
                  </a:lnTo>
                  <a:lnTo>
                    <a:pt x="720852" y="107441"/>
                  </a:lnTo>
                  <a:lnTo>
                    <a:pt x="71628" y="107441"/>
                  </a:lnTo>
                  <a:lnTo>
                    <a:pt x="71628" y="143255"/>
                  </a:lnTo>
                  <a:lnTo>
                    <a:pt x="0" y="71627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15027" y="5288279"/>
              <a:ext cx="170687" cy="990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52359" y="4797552"/>
              <a:ext cx="1691638" cy="152095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85332" y="4942332"/>
              <a:ext cx="1464564" cy="129540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61" y="761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38100">
              <a:solidFill>
                <a:srgbClr val="CC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909" y="58673"/>
              <a:ext cx="9072880" cy="935990"/>
            </a:xfrm>
            <a:custGeom>
              <a:avLst/>
              <a:gdLst/>
              <a:ahLst/>
              <a:cxnLst/>
              <a:rect l="l" t="t" r="r" b="b"/>
              <a:pathLst>
                <a:path w="9072880" h="935990">
                  <a:moveTo>
                    <a:pt x="9072372" y="0"/>
                  </a:moveTo>
                  <a:lnTo>
                    <a:pt x="0" y="0"/>
                  </a:lnTo>
                  <a:lnTo>
                    <a:pt x="0" y="935736"/>
                  </a:lnTo>
                  <a:lnTo>
                    <a:pt x="9072372" y="935736"/>
                  </a:lnTo>
                  <a:lnTo>
                    <a:pt x="9072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1909" y="58673"/>
              <a:ext cx="9072880" cy="935990"/>
            </a:xfrm>
            <a:custGeom>
              <a:avLst/>
              <a:gdLst/>
              <a:ahLst/>
              <a:cxnLst/>
              <a:rect l="l" t="t" r="r" b="b"/>
              <a:pathLst>
                <a:path w="9072880" h="935990">
                  <a:moveTo>
                    <a:pt x="0" y="935736"/>
                  </a:moveTo>
                  <a:lnTo>
                    <a:pt x="9072372" y="935736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615" rIns="0" bIns="0" rtlCol="0">
            <a:spAutoFit/>
          </a:bodyPr>
          <a:lstStyle/>
          <a:p>
            <a:pPr marL="716915" marR="5080" indent="13716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Other</a:t>
            </a:r>
            <a:r>
              <a:rPr spc="5" dirty="0"/>
              <a:t> </a:t>
            </a:r>
            <a:r>
              <a:rPr spc="-5" dirty="0"/>
              <a:t>experiments</a:t>
            </a:r>
            <a:r>
              <a:rPr spc="30" dirty="0"/>
              <a:t> </a:t>
            </a:r>
            <a:r>
              <a:rPr spc="-5" dirty="0"/>
              <a:t>showed</a:t>
            </a:r>
            <a:r>
              <a:rPr spc="30" dirty="0"/>
              <a:t> </a:t>
            </a:r>
            <a:r>
              <a:rPr spc="-5" dirty="0"/>
              <a:t>wave</a:t>
            </a:r>
            <a:r>
              <a:rPr spc="10" dirty="0"/>
              <a:t> </a:t>
            </a:r>
            <a:r>
              <a:rPr spc="-5" dirty="0"/>
              <a:t>nature</a:t>
            </a:r>
            <a:r>
              <a:rPr spc="15" dirty="0"/>
              <a:t> </a:t>
            </a:r>
            <a:r>
              <a:rPr spc="-5" dirty="0"/>
              <a:t>for </a:t>
            </a:r>
            <a:r>
              <a:rPr dirty="0"/>
              <a:t> </a:t>
            </a:r>
            <a:r>
              <a:rPr spc="-5" dirty="0"/>
              <a:t>neutrons,</a:t>
            </a:r>
            <a:r>
              <a:rPr spc="20" dirty="0"/>
              <a:t> </a:t>
            </a:r>
            <a:r>
              <a:rPr spc="-5" dirty="0"/>
              <a:t>and</a:t>
            </a:r>
            <a:r>
              <a:rPr dirty="0"/>
              <a:t> even</a:t>
            </a:r>
            <a:r>
              <a:rPr spc="10" dirty="0"/>
              <a:t> </a:t>
            </a:r>
            <a:r>
              <a:rPr spc="-5" dirty="0"/>
              <a:t>big</a:t>
            </a:r>
            <a:r>
              <a:rPr dirty="0"/>
              <a:t> </a:t>
            </a:r>
            <a:r>
              <a:rPr spc="-5" dirty="0"/>
              <a:t>molecules,</a:t>
            </a:r>
            <a:r>
              <a:rPr spc="15" dirty="0"/>
              <a:t> </a:t>
            </a:r>
            <a:r>
              <a:rPr spc="-5" dirty="0"/>
              <a:t>which</a:t>
            </a:r>
            <a:r>
              <a:rPr spc="10" dirty="0"/>
              <a:t> </a:t>
            </a:r>
            <a:r>
              <a:rPr spc="-5" dirty="0"/>
              <a:t>are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2038604" y="956310"/>
            <a:ext cx="5085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00FF"/>
                </a:solidFill>
                <a:latin typeface="Arial"/>
                <a:cs typeface="Arial"/>
              </a:rPr>
              <a:t>much</a:t>
            </a:r>
            <a:r>
              <a:rPr sz="28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Arial"/>
                <a:cs typeface="Arial"/>
              </a:rPr>
              <a:t>heavier</a:t>
            </a:r>
            <a:r>
              <a:rPr sz="28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Arial"/>
                <a:cs typeface="Arial"/>
              </a:rPr>
              <a:t>than</a:t>
            </a:r>
            <a:r>
              <a:rPr sz="28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Arial"/>
                <a:cs typeface="Arial"/>
              </a:rPr>
              <a:t>electrons!!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81" y="0"/>
            <a:ext cx="9145905" cy="6858000"/>
            <a:chOff x="-881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47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0762" cy="10199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81" y="52959"/>
              <a:ext cx="9145643" cy="90081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519921" y="6517640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45C75"/>
                </a:solidFill>
                <a:latin typeface="Calibri"/>
                <a:cs typeface="Calibri"/>
              </a:rPr>
              <a:t>31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432" y="39623"/>
            <a:ext cx="9116695" cy="1717675"/>
          </a:xfrm>
          <a:custGeom>
            <a:avLst/>
            <a:gdLst/>
            <a:ahLst/>
            <a:cxnLst/>
            <a:rect l="l" t="t" r="r" b="b"/>
            <a:pathLst>
              <a:path w="9116695" h="1717675">
                <a:moveTo>
                  <a:pt x="9116568" y="0"/>
                </a:moveTo>
                <a:lnTo>
                  <a:pt x="0" y="0"/>
                </a:lnTo>
                <a:lnTo>
                  <a:pt x="0" y="1717548"/>
                </a:lnTo>
                <a:lnTo>
                  <a:pt x="9116568" y="1717548"/>
                </a:lnTo>
                <a:lnTo>
                  <a:pt x="91165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43941" y="1095883"/>
            <a:ext cx="8667115" cy="5615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621280">
              <a:lnSpc>
                <a:spcPct val="100000"/>
              </a:lnSpc>
              <a:spcBef>
                <a:spcPts val="95"/>
              </a:spcBef>
            </a:pPr>
            <a:r>
              <a:rPr sz="2800" i="1" spc="-20" dirty="0">
                <a:latin typeface="Arial"/>
                <a:cs typeface="Arial"/>
              </a:rPr>
              <a:t>“We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can’t</a:t>
            </a:r>
            <a:r>
              <a:rPr sz="2800" i="1" spc="2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know </a:t>
            </a:r>
            <a:r>
              <a:rPr sz="2800" i="1" dirty="0">
                <a:latin typeface="Arial"/>
                <a:cs typeface="Arial"/>
              </a:rPr>
              <a:t>the</a:t>
            </a:r>
            <a:r>
              <a:rPr sz="2800" i="1" spc="-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future because</a:t>
            </a:r>
            <a:r>
              <a:rPr sz="2800" i="1" spc="-10" dirty="0">
                <a:latin typeface="Arial"/>
                <a:cs typeface="Arial"/>
              </a:rPr>
              <a:t> we </a:t>
            </a:r>
            <a:r>
              <a:rPr sz="2800" i="1" spc="-76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can’t</a:t>
            </a:r>
            <a:r>
              <a:rPr sz="2800" i="1" spc="5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know</a:t>
            </a:r>
            <a:r>
              <a:rPr sz="2800" i="1" spc="10" dirty="0">
                <a:latin typeface="Arial"/>
                <a:cs typeface="Arial"/>
              </a:rPr>
              <a:t> </a:t>
            </a:r>
            <a:r>
              <a:rPr sz="2800" i="1" spc="-5" dirty="0">
                <a:latin typeface="Arial"/>
                <a:cs typeface="Arial"/>
              </a:rPr>
              <a:t>the present”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00">
              <a:latin typeface="Arial"/>
              <a:cs typeface="Arial"/>
            </a:endParaRPr>
          </a:p>
          <a:p>
            <a:pPr marL="80010" marR="5715" algn="just">
              <a:lnSpc>
                <a:spcPct val="100000"/>
              </a:lnSpc>
              <a:spcBef>
                <a:spcPts val="5"/>
              </a:spcBef>
              <a:buClr>
                <a:srgbClr val="CC00FF"/>
              </a:buClr>
              <a:buSzPct val="45312"/>
              <a:buFont typeface="Symbol"/>
              <a:buChar char=""/>
              <a:tabLst>
                <a:tab pos="276860" algn="l"/>
              </a:tabLst>
            </a:pPr>
            <a:r>
              <a:rPr sz="32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Uncertainty</a:t>
            </a:r>
            <a:r>
              <a:rPr sz="3200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CC0000"/>
                </a:solidFill>
                <a:latin typeface="Microsoft Sans Serif"/>
                <a:cs typeface="Microsoft Sans Serif"/>
              </a:rPr>
              <a:t>Principle</a:t>
            </a:r>
            <a:r>
              <a:rPr sz="32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latin typeface="Microsoft Sans Serif"/>
                <a:cs typeface="Microsoft Sans Serif"/>
              </a:rPr>
              <a:t>is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an</a:t>
            </a:r>
            <a:r>
              <a:rPr sz="320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important </a:t>
            </a:r>
            <a:r>
              <a:rPr sz="320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consequence</a:t>
            </a:r>
            <a:r>
              <a:rPr sz="320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of</a:t>
            </a:r>
            <a:r>
              <a:rPr sz="3200" dirty="0">
                <a:latin typeface="Microsoft Sans Serif"/>
                <a:cs typeface="Microsoft Sans Serif"/>
              </a:rPr>
              <a:t> the</a:t>
            </a:r>
            <a:r>
              <a:rPr sz="3200" spc="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wave-particle</a:t>
            </a:r>
            <a:r>
              <a:rPr sz="3200" spc="-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duality</a:t>
            </a:r>
            <a:r>
              <a:rPr sz="3200" spc="-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of </a:t>
            </a:r>
            <a:r>
              <a:rPr sz="3200" spc="-5" dirty="0">
                <a:latin typeface="Microsoft Sans Serif"/>
                <a:cs typeface="Microsoft Sans Serif"/>
              </a:rPr>
              <a:t> matter</a:t>
            </a:r>
            <a:r>
              <a:rPr sz="320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and</a:t>
            </a:r>
            <a:r>
              <a:rPr sz="320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radiation</a:t>
            </a:r>
            <a:r>
              <a:rPr sz="3200" spc="-5" dirty="0">
                <a:latin typeface="Microsoft Sans Serif"/>
                <a:cs typeface="Microsoft Sans Serif"/>
              </a:rPr>
              <a:t> and</a:t>
            </a:r>
            <a:r>
              <a:rPr sz="3200" dirty="0">
                <a:latin typeface="Microsoft Sans Serif"/>
                <a:cs typeface="Microsoft Sans Serif"/>
              </a:rPr>
              <a:t> </a:t>
            </a:r>
            <a:r>
              <a:rPr sz="3200" spc="-15" dirty="0">
                <a:latin typeface="Microsoft Sans Serif"/>
                <a:cs typeface="Microsoft Sans Serif"/>
              </a:rPr>
              <a:t>is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inherent</a:t>
            </a:r>
            <a:r>
              <a:rPr sz="3200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to</a:t>
            </a:r>
            <a:r>
              <a:rPr sz="320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the </a:t>
            </a:r>
            <a:r>
              <a:rPr sz="320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quantum</a:t>
            </a:r>
            <a:r>
              <a:rPr sz="3200" spc="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description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of</a:t>
            </a:r>
            <a:r>
              <a:rPr sz="3200" spc="3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nature</a:t>
            </a:r>
            <a:endParaRPr sz="3200">
              <a:latin typeface="Microsoft Sans Serif"/>
              <a:cs typeface="Microsoft Sans Serif"/>
            </a:endParaRPr>
          </a:p>
          <a:p>
            <a:pPr marL="80010" marR="5080" algn="just">
              <a:lnSpc>
                <a:spcPct val="100000"/>
              </a:lnSpc>
              <a:spcBef>
                <a:spcPts val="915"/>
              </a:spcBef>
              <a:buClr>
                <a:srgbClr val="CC00FF"/>
              </a:buClr>
              <a:buSzPct val="45312"/>
              <a:buFont typeface="Symbol"/>
              <a:buChar char=""/>
              <a:tabLst>
                <a:tab pos="276860" algn="l"/>
              </a:tabLst>
            </a:pPr>
            <a:r>
              <a:rPr sz="3200" spc="-10" dirty="0">
                <a:latin typeface="Microsoft Sans Serif"/>
                <a:cs typeface="Microsoft Sans Serif"/>
              </a:rPr>
              <a:t>Simply</a:t>
            </a:r>
            <a:r>
              <a:rPr sz="3200" spc="-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stated, </a:t>
            </a:r>
            <a:r>
              <a:rPr sz="3200" spc="-20" dirty="0">
                <a:latin typeface="Microsoft Sans Serif"/>
                <a:cs typeface="Microsoft Sans Serif"/>
              </a:rPr>
              <a:t>it</a:t>
            </a:r>
            <a:r>
              <a:rPr sz="3200" spc="810" dirty="0">
                <a:latin typeface="Microsoft Sans Serif"/>
                <a:cs typeface="Microsoft Sans Serif"/>
              </a:rPr>
              <a:t> </a:t>
            </a:r>
            <a:r>
              <a:rPr sz="3200" spc="-15" dirty="0">
                <a:latin typeface="Microsoft Sans Serif"/>
                <a:cs typeface="Microsoft Sans Serif"/>
              </a:rPr>
              <a:t>is</a:t>
            </a:r>
            <a:r>
              <a:rPr sz="3200" spc="819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CC0000"/>
                </a:solidFill>
                <a:latin typeface="Microsoft Sans Serif"/>
                <a:cs typeface="Microsoft Sans Serif"/>
              </a:rPr>
              <a:t>impossible </a:t>
            </a:r>
            <a:r>
              <a:rPr sz="3200" spc="-5" dirty="0">
                <a:latin typeface="Microsoft Sans Serif"/>
                <a:cs typeface="Microsoft Sans Serif"/>
              </a:rPr>
              <a:t>to know </a:t>
            </a:r>
            <a:r>
              <a:rPr sz="3200" dirty="0">
                <a:latin typeface="Microsoft Sans Serif"/>
                <a:cs typeface="Microsoft Sans Serif"/>
              </a:rPr>
              <a:t>both </a:t>
            </a:r>
            <a:r>
              <a:rPr sz="3200" spc="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the </a:t>
            </a:r>
            <a:r>
              <a:rPr sz="3200" spc="-5" dirty="0">
                <a:latin typeface="Microsoft Sans Serif"/>
                <a:cs typeface="Microsoft Sans Serif"/>
              </a:rPr>
              <a:t>exact position and </a:t>
            </a:r>
            <a:r>
              <a:rPr sz="3200" dirty="0">
                <a:latin typeface="Microsoft Sans Serif"/>
                <a:cs typeface="Microsoft Sans Serif"/>
              </a:rPr>
              <a:t>the </a:t>
            </a:r>
            <a:r>
              <a:rPr sz="3200" spc="-5" dirty="0">
                <a:latin typeface="Microsoft Sans Serif"/>
                <a:cs typeface="Microsoft Sans Serif"/>
              </a:rPr>
              <a:t>exact momentum </a:t>
            </a:r>
            <a:r>
              <a:rPr sz="3200" spc="-10" dirty="0">
                <a:latin typeface="Microsoft Sans Serif"/>
                <a:cs typeface="Microsoft Sans Serif"/>
              </a:rPr>
              <a:t>of </a:t>
            </a:r>
            <a:r>
              <a:rPr sz="3200" spc="-5" dirty="0">
                <a:latin typeface="Microsoft Sans Serif"/>
                <a:cs typeface="Microsoft Sans Serif"/>
              </a:rPr>
              <a:t> an</a:t>
            </a:r>
            <a:r>
              <a:rPr sz="3200" spc="25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object</a:t>
            </a:r>
            <a:r>
              <a:rPr sz="3200" spc="20" dirty="0">
                <a:latin typeface="Microsoft Sans Serif"/>
                <a:cs typeface="Microsoft Sans Serif"/>
              </a:rPr>
              <a:t> </a:t>
            </a:r>
            <a:r>
              <a:rPr sz="3200" spc="-5" dirty="0">
                <a:latin typeface="Microsoft Sans Serif"/>
                <a:cs typeface="Microsoft Sans Serif"/>
              </a:rPr>
              <a:t>simultaneously</a:t>
            </a:r>
            <a:endParaRPr sz="3200">
              <a:latin typeface="Microsoft Sans Serif"/>
              <a:cs typeface="Microsoft Sans Serif"/>
            </a:endParaRPr>
          </a:p>
          <a:p>
            <a:pPr marL="60325" algn="ctr">
              <a:lnSpc>
                <a:spcPct val="100000"/>
              </a:lnSpc>
              <a:spcBef>
                <a:spcPts val="1110"/>
              </a:spcBef>
            </a:pPr>
            <a:r>
              <a:rPr sz="4000" spc="-5" dirty="0">
                <a:solidFill>
                  <a:srgbClr val="FF0000"/>
                </a:solidFill>
                <a:latin typeface="Gabriola"/>
                <a:cs typeface="Gabriola"/>
              </a:rPr>
              <a:t>A</a:t>
            </a:r>
            <a:r>
              <a:rPr sz="4000" spc="-20" dirty="0">
                <a:solidFill>
                  <a:srgbClr val="FF0000"/>
                </a:solidFill>
                <a:latin typeface="Gabriola"/>
                <a:cs typeface="Gabriola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Gabriola"/>
                <a:cs typeface="Gabriola"/>
              </a:rPr>
              <a:t>fact of </a:t>
            </a:r>
            <a:r>
              <a:rPr sz="4000" spc="-10" dirty="0">
                <a:solidFill>
                  <a:srgbClr val="FF0000"/>
                </a:solidFill>
                <a:latin typeface="Gabriola"/>
                <a:cs typeface="Gabriola"/>
              </a:rPr>
              <a:t>Nature!</a:t>
            </a:r>
            <a:endParaRPr sz="4000">
              <a:latin typeface="Gabriola"/>
              <a:cs typeface="Gabriol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38100">
            <a:solidFill>
              <a:srgbClr val="CC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0467" y="56134"/>
            <a:ext cx="70262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066FF"/>
                </a:solidFill>
              </a:rPr>
              <a:t>Uncertainty</a:t>
            </a:r>
            <a:r>
              <a:rPr sz="4800" spc="60" dirty="0">
                <a:solidFill>
                  <a:srgbClr val="0066FF"/>
                </a:solidFill>
              </a:rPr>
              <a:t> </a:t>
            </a:r>
            <a:r>
              <a:rPr sz="4800" spc="-320" dirty="0">
                <a:solidFill>
                  <a:srgbClr val="0066FF"/>
                </a:solidFill>
              </a:rPr>
              <a:t>princip</a:t>
            </a:r>
            <a:r>
              <a:rPr sz="4200" b="0" spc="-480" baseline="39682" dirty="0">
                <a:solidFill>
                  <a:srgbClr val="FF0000"/>
                </a:solidFill>
                <a:latin typeface="Calibri"/>
                <a:cs typeface="Calibri"/>
              </a:rPr>
              <a:t>He</a:t>
            </a:r>
            <a:r>
              <a:rPr sz="4800" spc="-320" dirty="0">
                <a:solidFill>
                  <a:srgbClr val="0066FF"/>
                </a:solidFill>
              </a:rPr>
              <a:t>l</a:t>
            </a:r>
            <a:r>
              <a:rPr sz="4200" b="0" spc="-480" baseline="39682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4800" spc="-320" dirty="0">
                <a:solidFill>
                  <a:srgbClr val="0066FF"/>
                </a:solidFill>
              </a:rPr>
              <a:t>e</a:t>
            </a:r>
            <a:r>
              <a:rPr sz="4200" b="0" spc="-480" baseline="39682" dirty="0">
                <a:solidFill>
                  <a:srgbClr val="FF0000"/>
                </a:solidFill>
                <a:latin typeface="Calibri"/>
                <a:cs typeface="Calibri"/>
              </a:rPr>
              <a:t>senberg</a:t>
            </a:r>
            <a:endParaRPr sz="4200" baseline="39682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27979" y="483235"/>
            <a:ext cx="1692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1932</a:t>
            </a:r>
            <a:r>
              <a:rPr sz="2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Nobel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24343" y="71627"/>
            <a:ext cx="1676400" cy="235762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" y="21335"/>
            <a:ext cx="9103360" cy="1076325"/>
          </a:xfrm>
          <a:custGeom>
            <a:avLst/>
            <a:gdLst/>
            <a:ahLst/>
            <a:cxnLst/>
            <a:rect l="l" t="t" r="r" b="b"/>
            <a:pathLst>
              <a:path w="9103360" h="1076325">
                <a:moveTo>
                  <a:pt x="9102852" y="0"/>
                </a:moveTo>
                <a:lnTo>
                  <a:pt x="0" y="0"/>
                </a:lnTo>
                <a:lnTo>
                  <a:pt x="0" y="1075944"/>
                </a:lnTo>
                <a:lnTo>
                  <a:pt x="9102852" y="1075944"/>
                </a:lnTo>
                <a:lnTo>
                  <a:pt x="9102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99658" y="1179398"/>
            <a:ext cx="1953895" cy="101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Momentum:</a:t>
            </a:r>
            <a:endParaRPr sz="2800">
              <a:latin typeface="Microsoft Sans Serif"/>
              <a:cs typeface="Microsoft Sans Serif"/>
            </a:endParaRPr>
          </a:p>
          <a:p>
            <a:pPr marL="482600">
              <a:lnSpc>
                <a:spcPct val="100000"/>
              </a:lnSpc>
              <a:spcBef>
                <a:spcPts val="114"/>
              </a:spcBef>
            </a:pPr>
            <a:r>
              <a:rPr sz="3600" spc="335" dirty="0">
                <a:latin typeface="Symbol"/>
                <a:cs typeface="Symbol"/>
              </a:rPr>
              <a:t></a:t>
            </a:r>
            <a:r>
              <a:rPr sz="3600" i="1" spc="335" dirty="0">
                <a:latin typeface="Times New Roman"/>
                <a:cs typeface="Times New Roman"/>
              </a:rPr>
              <a:t>p</a:t>
            </a:r>
            <a:r>
              <a:rPr sz="3150" i="1" spc="502" baseline="-23809" dirty="0">
                <a:latin typeface="Times New Roman"/>
                <a:cs typeface="Times New Roman"/>
              </a:rPr>
              <a:t>x</a:t>
            </a:r>
            <a:endParaRPr sz="3150" baseline="-23809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56807" y="1754091"/>
            <a:ext cx="728980" cy="0"/>
          </a:xfrm>
          <a:custGeom>
            <a:avLst/>
            <a:gdLst/>
            <a:ahLst/>
            <a:cxnLst/>
            <a:rect l="l" t="t" r="r" b="b"/>
            <a:pathLst>
              <a:path w="728979">
                <a:moveTo>
                  <a:pt x="0" y="0"/>
                </a:moveTo>
                <a:lnTo>
                  <a:pt x="728470" y="0"/>
                </a:lnTo>
              </a:path>
            </a:pathLst>
          </a:custGeom>
          <a:ln w="175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96471" y="1123929"/>
            <a:ext cx="596265" cy="116713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85420">
              <a:lnSpc>
                <a:spcPct val="100000"/>
              </a:lnSpc>
              <a:spcBef>
                <a:spcPts val="414"/>
              </a:spcBef>
            </a:pPr>
            <a:r>
              <a:rPr sz="3300" i="1" spc="655" dirty="0">
                <a:latin typeface="Times New Roman"/>
                <a:cs typeface="Times New Roman"/>
              </a:rPr>
              <a:t>h</a:t>
            </a:r>
            <a:endParaRPr sz="3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r>
              <a:rPr sz="3300" spc="405" dirty="0">
                <a:latin typeface="Times New Roman"/>
                <a:cs typeface="Times New Roman"/>
              </a:rPr>
              <a:t>4</a:t>
            </a:r>
            <a:r>
              <a:rPr sz="3600" spc="555" dirty="0">
                <a:latin typeface="Symbol"/>
                <a:cs typeface="Symbol"/>
              </a:rPr>
              <a:t></a:t>
            </a:r>
            <a:endParaRPr sz="36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57122" y="1706368"/>
            <a:ext cx="165100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900" i="1" spc="350" dirty="0">
                <a:latin typeface="Times New Roman"/>
                <a:cs typeface="Times New Roman"/>
              </a:rPr>
              <a:t>x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88087" y="1427895"/>
            <a:ext cx="1943100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608455" algn="l"/>
              </a:tabLst>
            </a:pPr>
            <a:r>
              <a:rPr sz="3300" spc="740" dirty="0">
                <a:latin typeface="Symbol"/>
                <a:cs typeface="Symbol"/>
              </a:rPr>
              <a:t></a:t>
            </a:r>
            <a:r>
              <a:rPr sz="3300" i="1" spc="525" dirty="0">
                <a:latin typeface="Times New Roman"/>
                <a:cs typeface="Times New Roman"/>
              </a:rPr>
              <a:t>x</a:t>
            </a:r>
            <a:r>
              <a:rPr sz="3300" spc="750" dirty="0">
                <a:latin typeface="Symbol"/>
                <a:cs typeface="Symbol"/>
              </a:rPr>
              <a:t></a:t>
            </a:r>
            <a:r>
              <a:rPr sz="3300" i="1" spc="655" dirty="0">
                <a:latin typeface="Times New Roman"/>
                <a:cs typeface="Times New Roman"/>
              </a:rPr>
              <a:t>p</a:t>
            </a:r>
            <a:r>
              <a:rPr sz="3300" i="1" dirty="0">
                <a:latin typeface="Times New Roman"/>
                <a:cs typeface="Times New Roman"/>
              </a:rPr>
              <a:t>	</a:t>
            </a:r>
            <a:r>
              <a:rPr sz="3300" spc="720" dirty="0">
                <a:latin typeface="Symbol"/>
                <a:cs typeface="Symbol"/>
              </a:rPr>
              <a:t></a:t>
            </a:r>
            <a:endParaRPr sz="3300">
              <a:latin typeface="Symbol"/>
              <a:cs typeface="Symbo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87573" y="1183386"/>
            <a:ext cx="3009900" cy="1106805"/>
          </a:xfrm>
          <a:custGeom>
            <a:avLst/>
            <a:gdLst/>
            <a:ahLst/>
            <a:cxnLst/>
            <a:rect l="l" t="t" r="r" b="b"/>
            <a:pathLst>
              <a:path w="3009900" h="1106805">
                <a:moveTo>
                  <a:pt x="0" y="1106424"/>
                </a:moveTo>
                <a:lnTo>
                  <a:pt x="3009900" y="1106424"/>
                </a:lnTo>
                <a:lnTo>
                  <a:pt x="3009900" y="0"/>
                </a:lnTo>
                <a:lnTo>
                  <a:pt x="0" y="0"/>
                </a:lnTo>
                <a:lnTo>
                  <a:pt x="0" y="1106424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8482" y="0"/>
            <a:ext cx="7366634" cy="121539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548640" algn="ctr">
              <a:lnSpc>
                <a:spcPct val="100000"/>
              </a:lnSpc>
              <a:spcBef>
                <a:spcPts val="1260"/>
              </a:spcBef>
            </a:pP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Heisenberg's</a:t>
            </a:r>
            <a:r>
              <a:rPr sz="3200" spc="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Calibri"/>
                <a:cs typeface="Calibri"/>
              </a:rPr>
              <a:t>Uncertainty</a:t>
            </a:r>
            <a:r>
              <a:rPr sz="32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Principle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5177790" algn="l"/>
              </a:tabLst>
            </a:pPr>
            <a:r>
              <a:rPr sz="28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Uncertainty</a:t>
            </a:r>
            <a:r>
              <a:rPr sz="2800" spc="5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in	</a:t>
            </a:r>
            <a:r>
              <a:rPr sz="2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Uncertainty</a:t>
            </a:r>
            <a:r>
              <a:rPr sz="2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800" spc="-15" dirty="0">
                <a:solidFill>
                  <a:srgbClr val="0000FF"/>
                </a:solidFill>
                <a:latin typeface="Microsoft Sans Serif"/>
                <a:cs typeface="Microsoft Sans Serif"/>
              </a:rPr>
              <a:t>in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5098" y="1071194"/>
            <a:ext cx="1489710" cy="1083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Position</a:t>
            </a:r>
            <a:r>
              <a:rPr sz="2800" spc="-4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FF0000"/>
                </a:solidFill>
                <a:latin typeface="Microsoft Sans Serif"/>
                <a:cs typeface="Microsoft Sans Serif"/>
              </a:rPr>
              <a:t>:</a:t>
            </a:r>
            <a:endParaRPr sz="2800">
              <a:latin typeface="Microsoft Sans Serif"/>
              <a:cs typeface="Microsoft Sans Serif"/>
            </a:endParaRPr>
          </a:p>
          <a:p>
            <a:pPr marL="434975">
              <a:lnSpc>
                <a:spcPct val="100000"/>
              </a:lnSpc>
              <a:spcBef>
                <a:spcPts val="55"/>
              </a:spcBef>
            </a:pPr>
            <a:r>
              <a:rPr sz="4100" spc="-240" dirty="0">
                <a:latin typeface="Symbol"/>
                <a:cs typeface="Symbol"/>
              </a:rPr>
              <a:t></a:t>
            </a:r>
            <a:r>
              <a:rPr sz="4100" i="1" spc="-240" dirty="0">
                <a:latin typeface="Times New Roman"/>
                <a:cs typeface="Times New Roman"/>
              </a:rPr>
              <a:t>x</a:t>
            </a:r>
            <a:endParaRPr sz="4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26870" y="2579369"/>
            <a:ext cx="5013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C00FF"/>
                </a:solidFill>
                <a:latin typeface="Microsoft Sans Serif"/>
                <a:cs typeface="Microsoft Sans Serif"/>
              </a:rPr>
              <a:t>energy-time</a:t>
            </a:r>
            <a:r>
              <a:rPr sz="2800" spc="45" dirty="0">
                <a:solidFill>
                  <a:srgbClr val="CC00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CC00FF"/>
                </a:solidFill>
                <a:latin typeface="Microsoft Sans Serif"/>
                <a:cs typeface="Microsoft Sans Serif"/>
              </a:rPr>
              <a:t>uncertainty</a:t>
            </a:r>
            <a:r>
              <a:rPr sz="2800" spc="30" dirty="0">
                <a:solidFill>
                  <a:srgbClr val="CC00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CC00FF"/>
                </a:solidFill>
                <a:latin typeface="Microsoft Sans Serif"/>
                <a:cs typeface="Microsoft Sans Serif"/>
              </a:rPr>
              <a:t>relation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56242" y="3641301"/>
            <a:ext cx="668020" cy="0"/>
          </a:xfrm>
          <a:custGeom>
            <a:avLst/>
            <a:gdLst/>
            <a:ahLst/>
            <a:cxnLst/>
            <a:rect l="l" t="t" r="r" b="b"/>
            <a:pathLst>
              <a:path w="668020">
                <a:moveTo>
                  <a:pt x="0" y="0"/>
                </a:moveTo>
                <a:lnTo>
                  <a:pt x="667504" y="0"/>
                </a:lnTo>
              </a:path>
            </a:pathLst>
          </a:custGeom>
          <a:ln w="157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91540" y="3076316"/>
            <a:ext cx="547370" cy="10483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69545">
              <a:lnSpc>
                <a:spcPct val="100000"/>
              </a:lnSpc>
              <a:spcBef>
                <a:spcPts val="380"/>
              </a:spcBef>
            </a:pPr>
            <a:r>
              <a:rPr sz="2950" i="1" spc="635" dirty="0">
                <a:latin typeface="Times New Roman"/>
                <a:cs typeface="Times New Roman"/>
              </a:rPr>
              <a:t>h</a:t>
            </a:r>
            <a:endParaRPr sz="2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r>
              <a:rPr sz="2950" spc="405" dirty="0">
                <a:latin typeface="Times New Roman"/>
                <a:cs typeface="Times New Roman"/>
              </a:rPr>
              <a:t>4</a:t>
            </a:r>
            <a:r>
              <a:rPr sz="3250" spc="535" dirty="0">
                <a:latin typeface="Symbol"/>
                <a:cs typeface="Symbol"/>
              </a:rPr>
              <a:t></a:t>
            </a:r>
            <a:endParaRPr sz="32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97162" y="3347391"/>
            <a:ext cx="1744345" cy="476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1436370" algn="l"/>
              </a:tabLst>
            </a:pPr>
            <a:r>
              <a:rPr sz="2950" spc="725" dirty="0">
                <a:latin typeface="Symbol"/>
                <a:cs typeface="Symbol"/>
              </a:rPr>
              <a:t></a:t>
            </a:r>
            <a:r>
              <a:rPr sz="2950" i="1" spc="740" dirty="0">
                <a:latin typeface="Times New Roman"/>
                <a:cs typeface="Times New Roman"/>
              </a:rPr>
              <a:t>E</a:t>
            </a:r>
            <a:r>
              <a:rPr sz="2950" spc="735" dirty="0">
                <a:latin typeface="Symbol"/>
                <a:cs typeface="Symbol"/>
              </a:rPr>
              <a:t></a:t>
            </a:r>
            <a:r>
              <a:rPr sz="2950" i="1" spc="355" dirty="0">
                <a:latin typeface="Times New Roman"/>
                <a:cs typeface="Times New Roman"/>
              </a:rPr>
              <a:t>t</a:t>
            </a:r>
            <a:r>
              <a:rPr sz="2950" i="1" dirty="0">
                <a:latin typeface="Times New Roman"/>
                <a:cs typeface="Times New Roman"/>
              </a:rPr>
              <a:t>	</a:t>
            </a:r>
            <a:r>
              <a:rPr sz="2950" spc="700" dirty="0">
                <a:latin typeface="Symbol"/>
                <a:cs typeface="Symbol"/>
              </a:rPr>
              <a:t></a:t>
            </a:r>
            <a:endParaRPr sz="2950">
              <a:latin typeface="Symbol"/>
              <a:cs typeface="Symbo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03982" y="3128010"/>
            <a:ext cx="2760345" cy="995680"/>
          </a:xfrm>
          <a:custGeom>
            <a:avLst/>
            <a:gdLst/>
            <a:ahLst/>
            <a:cxnLst/>
            <a:rect l="l" t="t" r="r" b="b"/>
            <a:pathLst>
              <a:path w="2760345" h="995679">
                <a:moveTo>
                  <a:pt x="0" y="995171"/>
                </a:moveTo>
                <a:lnTo>
                  <a:pt x="2759964" y="995171"/>
                </a:lnTo>
                <a:lnTo>
                  <a:pt x="2759964" y="0"/>
                </a:lnTo>
                <a:lnTo>
                  <a:pt x="0" y="0"/>
                </a:lnTo>
                <a:lnTo>
                  <a:pt x="0" y="995171"/>
                </a:lnTo>
                <a:close/>
              </a:path>
            </a:pathLst>
          </a:custGeom>
          <a:ln w="25908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07365" y="4426965"/>
            <a:ext cx="8735695" cy="2116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95"/>
              </a:spcBef>
              <a:tabLst>
                <a:tab pos="6479540" algn="l"/>
              </a:tabLst>
            </a:pPr>
            <a:r>
              <a:rPr sz="2200" dirty="0">
                <a:solidFill>
                  <a:srgbClr val="FF0000"/>
                </a:solidFill>
                <a:latin typeface="Microsoft Sans Serif"/>
                <a:cs typeface="Microsoft Sans Serif"/>
              </a:rPr>
              <a:t>Consequences:</a:t>
            </a:r>
            <a:r>
              <a:rPr sz="2200" spc="254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The</a:t>
            </a:r>
            <a:r>
              <a:rPr sz="2200" spc="254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more</a:t>
            </a:r>
            <a:r>
              <a:rPr sz="2200" spc="26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accurately</a:t>
            </a:r>
            <a:r>
              <a:rPr sz="2200" spc="26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we</a:t>
            </a:r>
            <a:r>
              <a:rPr sz="2200" spc="26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know</a:t>
            </a:r>
            <a:r>
              <a:rPr sz="2200" spc="254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the</a:t>
            </a:r>
            <a:r>
              <a:rPr sz="2200" spc="26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energy</a:t>
            </a:r>
            <a:r>
              <a:rPr sz="2200" spc="26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of</a:t>
            </a:r>
            <a:r>
              <a:rPr sz="2200" spc="254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a</a:t>
            </a:r>
            <a:r>
              <a:rPr sz="2200" spc="254" dirty="0">
                <a:latin typeface="Microsoft Sans Serif"/>
                <a:cs typeface="Microsoft Sans Serif"/>
              </a:rPr>
              <a:t> </a:t>
            </a:r>
            <a:r>
              <a:rPr sz="2200" spc="-35" dirty="0">
                <a:latin typeface="Microsoft Sans Serif"/>
                <a:cs typeface="Microsoft Sans Serif"/>
              </a:rPr>
              <a:t>body, </a:t>
            </a:r>
            <a:r>
              <a:rPr sz="2200" spc="-57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the</a:t>
            </a:r>
            <a:r>
              <a:rPr sz="2200" spc="5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less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accurately</a:t>
            </a:r>
            <a:r>
              <a:rPr sz="2200" spc="5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we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know</a:t>
            </a:r>
            <a:r>
              <a:rPr sz="2200" spc="4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how</a:t>
            </a:r>
            <a:r>
              <a:rPr sz="2200" spc="5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long</a:t>
            </a:r>
            <a:r>
              <a:rPr sz="2200" spc="50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it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possessed	that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energy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2200" spc="-5" dirty="0">
                <a:latin typeface="Microsoft Sans Serif"/>
                <a:cs typeface="Microsoft Sans Serif"/>
              </a:rPr>
              <a:t>The</a:t>
            </a:r>
            <a:r>
              <a:rPr sz="2200" spc="23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energy</a:t>
            </a:r>
            <a:r>
              <a:rPr sz="2200" spc="24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can</a:t>
            </a:r>
            <a:r>
              <a:rPr sz="2200" spc="24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be</a:t>
            </a:r>
            <a:r>
              <a:rPr sz="2200" spc="229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known</a:t>
            </a:r>
            <a:r>
              <a:rPr sz="2200" spc="24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with</a:t>
            </a:r>
            <a:r>
              <a:rPr sz="2200" spc="23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perfect</a:t>
            </a:r>
            <a:r>
              <a:rPr sz="2200" spc="24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precision</a:t>
            </a:r>
            <a:r>
              <a:rPr sz="2200" spc="22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(</a:t>
            </a:r>
            <a:r>
              <a:rPr sz="2200" spc="-5" dirty="0">
                <a:latin typeface="Symbol"/>
                <a:cs typeface="Symbol"/>
              </a:rPr>
              <a:t></a:t>
            </a:r>
            <a:r>
              <a:rPr sz="2200" i="1" spc="-5" dirty="0">
                <a:latin typeface="Arial"/>
                <a:cs typeface="Arial"/>
              </a:rPr>
              <a:t>E</a:t>
            </a:r>
            <a:r>
              <a:rPr sz="2200" i="1" spc="204" dirty="0">
                <a:latin typeface="Arial"/>
                <a:cs typeface="Arial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=</a:t>
            </a:r>
            <a:r>
              <a:rPr sz="2200" spc="229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0),</a:t>
            </a:r>
            <a:r>
              <a:rPr sz="2200" spc="25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only</a:t>
            </a:r>
            <a:r>
              <a:rPr sz="2200" spc="22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if</a:t>
            </a:r>
            <a:r>
              <a:rPr sz="2200" spc="23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the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Microsoft Sans Serif"/>
                <a:cs typeface="Microsoft Sans Serif"/>
              </a:rPr>
              <a:t>measurement</a:t>
            </a:r>
            <a:r>
              <a:rPr sz="2200" spc="65" dirty="0">
                <a:latin typeface="Microsoft Sans Serif"/>
                <a:cs typeface="Microsoft Sans Serif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is</a:t>
            </a:r>
            <a:r>
              <a:rPr sz="2200" spc="20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made</a:t>
            </a:r>
            <a:r>
              <a:rPr sz="2200" spc="5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over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an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infinite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period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of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time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(</a:t>
            </a:r>
            <a:r>
              <a:rPr sz="2200" spc="-5" dirty="0">
                <a:latin typeface="Symbol"/>
                <a:cs typeface="Symbol"/>
              </a:rPr>
              <a:t></a:t>
            </a:r>
            <a:r>
              <a:rPr sz="2200" i="1" spc="-5" dirty="0">
                <a:latin typeface="Arial"/>
                <a:cs typeface="Arial"/>
              </a:rPr>
              <a:t>t</a:t>
            </a:r>
            <a:r>
              <a:rPr sz="2200" i="1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Microsoft Sans Serif"/>
                <a:cs typeface="Microsoft Sans Serif"/>
              </a:rPr>
              <a:t>=</a:t>
            </a:r>
            <a:r>
              <a:rPr sz="2200" spc="25" dirty="0">
                <a:latin typeface="Microsoft Sans Serif"/>
                <a:cs typeface="Microsoft Sans Serif"/>
              </a:rPr>
              <a:t> </a:t>
            </a:r>
            <a:r>
              <a:rPr sz="2200" spc="130" dirty="0">
                <a:latin typeface="Microsoft Sans Serif"/>
                <a:cs typeface="Microsoft Sans Serif"/>
              </a:rPr>
              <a:t>∞)</a:t>
            </a:r>
            <a:endParaRPr sz="2200">
              <a:latin typeface="Microsoft Sans Serif"/>
              <a:cs typeface="Microsoft Sans Serif"/>
            </a:endParaRPr>
          </a:p>
          <a:p>
            <a:pPr marL="1594485">
              <a:lnSpc>
                <a:spcPct val="100000"/>
              </a:lnSpc>
              <a:spcBef>
                <a:spcPts val="615"/>
              </a:spcBef>
            </a:pPr>
            <a:r>
              <a:rPr sz="3200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sz="32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applies</a:t>
            </a:r>
            <a:r>
              <a:rPr sz="2800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FF"/>
                </a:solidFill>
                <a:latin typeface="Calibri"/>
                <a:cs typeface="Calibri"/>
              </a:rPr>
              <a:t>to</a:t>
            </a:r>
            <a:r>
              <a:rPr sz="2800" spc="-5" dirty="0">
                <a:solidFill>
                  <a:srgbClr val="0000FF"/>
                </a:solidFill>
                <a:latin typeface="Calibri"/>
                <a:cs typeface="Calibri"/>
              </a:rPr>
              <a:t> all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0000FF"/>
                </a:solidFill>
                <a:latin typeface="Calibri"/>
                <a:cs typeface="Calibri"/>
              </a:rPr>
              <a:t>“conjugate</a:t>
            </a:r>
            <a:r>
              <a:rPr sz="28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FF"/>
                </a:solidFill>
                <a:latin typeface="Calibri"/>
                <a:cs typeface="Calibri"/>
              </a:rPr>
              <a:t>variables”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38100">
            <a:solidFill>
              <a:srgbClr val="CC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288" y="0"/>
            <a:ext cx="9182100" cy="6896100"/>
            <a:chOff x="-18288" y="0"/>
            <a:chExt cx="9182100" cy="6896100"/>
          </a:xfrm>
        </p:grpSpPr>
        <p:sp>
          <p:nvSpPr>
            <p:cNvPr id="3" name="object 3"/>
            <p:cNvSpPr/>
            <p:nvPr/>
          </p:nvSpPr>
          <p:spPr>
            <a:xfrm>
              <a:off x="47243" y="30480"/>
              <a:ext cx="9097010" cy="523240"/>
            </a:xfrm>
            <a:custGeom>
              <a:avLst/>
              <a:gdLst/>
              <a:ahLst/>
              <a:cxnLst/>
              <a:rect l="l" t="t" r="r" b="b"/>
              <a:pathLst>
                <a:path w="9097010" h="523240">
                  <a:moveTo>
                    <a:pt x="9096756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9096756" y="522732"/>
                  </a:lnTo>
                  <a:lnTo>
                    <a:pt x="9096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761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38100">
              <a:solidFill>
                <a:srgbClr val="CC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81961" y="943432"/>
            <a:ext cx="4965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latin typeface="Cambria"/>
                <a:cs typeface="Cambria"/>
              </a:rPr>
              <a:t>Light</a:t>
            </a:r>
            <a:r>
              <a:rPr sz="4000" b="0" spc="-15" dirty="0">
                <a:latin typeface="Cambria"/>
                <a:cs typeface="Cambria"/>
              </a:rPr>
              <a:t> </a:t>
            </a:r>
            <a:r>
              <a:rPr sz="4000" b="0" spc="-5" dirty="0">
                <a:latin typeface="Cambria"/>
                <a:cs typeface="Cambria"/>
              </a:rPr>
              <a:t>has</a:t>
            </a:r>
            <a:r>
              <a:rPr sz="4000" b="0" spc="-10" dirty="0">
                <a:latin typeface="Cambria"/>
                <a:cs typeface="Cambria"/>
              </a:rPr>
              <a:t> </a:t>
            </a:r>
            <a:r>
              <a:rPr sz="4000" b="0" spc="-5" dirty="0">
                <a:latin typeface="Cambria"/>
                <a:cs typeface="Cambria"/>
              </a:rPr>
              <a:t>a</a:t>
            </a:r>
            <a:r>
              <a:rPr sz="4000" b="0" spc="-35" dirty="0">
                <a:latin typeface="Cambria"/>
                <a:cs typeface="Cambria"/>
              </a:rPr>
              <a:t> </a:t>
            </a:r>
            <a:r>
              <a:rPr sz="4000" b="0" spc="-5" dirty="0">
                <a:solidFill>
                  <a:srgbClr val="CC3300"/>
                </a:solidFill>
                <a:latin typeface="Cambria"/>
                <a:cs typeface="Cambria"/>
              </a:rPr>
              <a:t>dual </a:t>
            </a:r>
            <a:r>
              <a:rPr sz="4000" b="0" spc="-15" dirty="0">
                <a:latin typeface="Cambria"/>
                <a:cs typeface="Cambria"/>
              </a:rPr>
              <a:t>nature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1363" y="1703654"/>
            <a:ext cx="662241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65" dirty="0">
                <a:solidFill>
                  <a:srgbClr val="FF0000"/>
                </a:solidFill>
                <a:latin typeface="Cambria"/>
                <a:cs typeface="Cambria"/>
              </a:rPr>
              <a:t>Wave</a:t>
            </a:r>
            <a:r>
              <a:rPr sz="3200" spc="-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(electromagnetic)</a:t>
            </a:r>
            <a:r>
              <a:rPr sz="3200" spc="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-</a:t>
            </a:r>
            <a:r>
              <a:rPr sz="3200" spc="-25" dirty="0">
                <a:latin typeface="Cambria"/>
                <a:cs typeface="Cambria"/>
              </a:rPr>
              <a:t> </a:t>
            </a:r>
            <a:r>
              <a:rPr sz="3200" spc="-10" dirty="0">
                <a:latin typeface="Cambria"/>
                <a:cs typeface="Cambria"/>
              </a:rPr>
              <a:t>Interference</a:t>
            </a:r>
            <a:endParaRPr sz="3200">
              <a:latin typeface="Cambria"/>
              <a:cs typeface="Cambria"/>
            </a:endParaRPr>
          </a:p>
          <a:p>
            <a:pPr marL="4267835">
              <a:lnSpc>
                <a:spcPct val="100000"/>
              </a:lnSpc>
            </a:pPr>
            <a:r>
              <a:rPr sz="3200" dirty="0">
                <a:latin typeface="Cambria"/>
                <a:cs typeface="Cambria"/>
              </a:rPr>
              <a:t>-</a:t>
            </a:r>
            <a:r>
              <a:rPr sz="3200" spc="-30" dirty="0">
                <a:latin typeface="Cambria"/>
                <a:cs typeface="Cambria"/>
              </a:rPr>
              <a:t> </a:t>
            </a:r>
            <a:r>
              <a:rPr sz="3200" spc="-10" dirty="0">
                <a:latin typeface="Cambria"/>
                <a:cs typeface="Cambria"/>
              </a:rPr>
              <a:t>Diffraction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6375" y="3166948"/>
            <a:ext cx="31750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solidFill>
                  <a:srgbClr val="FF0000"/>
                </a:solidFill>
                <a:latin typeface="Cambria"/>
                <a:cs typeface="Cambria"/>
              </a:rPr>
              <a:t>Particle</a:t>
            </a:r>
            <a:r>
              <a:rPr sz="3200" spc="-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(photons)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55363" y="3166948"/>
            <a:ext cx="3615054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8920" indent="-224154">
              <a:lnSpc>
                <a:spcPct val="100000"/>
              </a:lnSpc>
              <a:spcBef>
                <a:spcPts val="105"/>
              </a:spcBef>
              <a:buChar char="-"/>
              <a:tabLst>
                <a:tab pos="248920" algn="l"/>
              </a:tabLst>
            </a:pPr>
            <a:r>
              <a:rPr sz="3200" spc="-5" dirty="0">
                <a:latin typeface="Cambria"/>
                <a:cs typeface="Cambria"/>
              </a:rPr>
              <a:t>Photoelectric</a:t>
            </a:r>
            <a:r>
              <a:rPr sz="3200" spc="-45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effect</a:t>
            </a:r>
            <a:endParaRPr sz="3200">
              <a:latin typeface="Cambria"/>
              <a:cs typeface="Cambria"/>
            </a:endParaRPr>
          </a:p>
          <a:p>
            <a:pPr marL="236220" indent="-224154">
              <a:lnSpc>
                <a:spcPct val="100000"/>
              </a:lnSpc>
              <a:spcBef>
                <a:spcPts val="5"/>
              </a:spcBef>
              <a:buChar char="-"/>
              <a:tabLst>
                <a:tab pos="236854" algn="l"/>
              </a:tabLst>
            </a:pPr>
            <a:r>
              <a:rPr sz="3200" spc="-5" dirty="0">
                <a:latin typeface="Cambria"/>
                <a:cs typeface="Cambria"/>
              </a:rPr>
              <a:t>Compton</a:t>
            </a:r>
            <a:r>
              <a:rPr sz="3200" spc="-50" dirty="0">
                <a:latin typeface="Cambria"/>
                <a:cs typeface="Cambria"/>
              </a:rPr>
              <a:t> </a:t>
            </a:r>
            <a:r>
              <a:rPr sz="3200" spc="-10" dirty="0">
                <a:latin typeface="Cambria"/>
                <a:cs typeface="Cambria"/>
              </a:rPr>
              <a:t>effect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55496" y="4890338"/>
            <a:ext cx="60883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5" dirty="0">
                <a:solidFill>
                  <a:srgbClr val="0000FF"/>
                </a:solidFill>
                <a:latin typeface="Cambria"/>
                <a:cs typeface="Cambria"/>
              </a:rPr>
              <a:t>Wave</a:t>
            </a:r>
            <a:r>
              <a:rPr sz="3600" spc="-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600" dirty="0">
                <a:solidFill>
                  <a:srgbClr val="0000FF"/>
                </a:solidFill>
                <a:latin typeface="Cambria"/>
                <a:cs typeface="Cambria"/>
              </a:rPr>
              <a:t>-</a:t>
            </a:r>
            <a:r>
              <a:rPr sz="3600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600" spc="-15" dirty="0">
                <a:solidFill>
                  <a:srgbClr val="0000FF"/>
                </a:solidFill>
                <a:latin typeface="Cambria"/>
                <a:cs typeface="Cambria"/>
              </a:rPr>
              <a:t>Particle</a:t>
            </a:r>
            <a:r>
              <a:rPr sz="3600" spc="-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600" spc="-5" dirty="0">
                <a:solidFill>
                  <a:srgbClr val="0000FF"/>
                </a:solidFill>
                <a:latin typeface="Cambria"/>
                <a:cs typeface="Cambria"/>
              </a:rPr>
              <a:t>Duality </a:t>
            </a:r>
            <a:r>
              <a:rPr sz="3600" spc="-15" dirty="0">
                <a:solidFill>
                  <a:srgbClr val="0000FF"/>
                </a:solidFill>
                <a:latin typeface="Cambria"/>
                <a:cs typeface="Cambria"/>
              </a:rPr>
              <a:t>for</a:t>
            </a:r>
            <a:r>
              <a:rPr sz="360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600" spc="-15" dirty="0">
                <a:solidFill>
                  <a:srgbClr val="0000FF"/>
                </a:solidFill>
                <a:latin typeface="Cambria"/>
                <a:cs typeface="Cambria"/>
              </a:rPr>
              <a:t>light</a:t>
            </a:r>
            <a:endParaRPr sz="360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955" y="45719"/>
            <a:ext cx="9098280" cy="962025"/>
            <a:chOff x="28955" y="45719"/>
            <a:chExt cx="9098280" cy="962025"/>
          </a:xfrm>
        </p:grpSpPr>
        <p:sp>
          <p:nvSpPr>
            <p:cNvPr id="11" name="object 11"/>
            <p:cNvSpPr/>
            <p:nvPr/>
          </p:nvSpPr>
          <p:spPr>
            <a:xfrm>
              <a:off x="41909" y="58673"/>
              <a:ext cx="9072880" cy="935990"/>
            </a:xfrm>
            <a:custGeom>
              <a:avLst/>
              <a:gdLst/>
              <a:ahLst/>
              <a:cxnLst/>
              <a:rect l="l" t="t" r="r" b="b"/>
              <a:pathLst>
                <a:path w="9072880" h="935990">
                  <a:moveTo>
                    <a:pt x="9072372" y="0"/>
                  </a:moveTo>
                  <a:lnTo>
                    <a:pt x="0" y="0"/>
                  </a:lnTo>
                  <a:lnTo>
                    <a:pt x="0" y="935736"/>
                  </a:lnTo>
                  <a:lnTo>
                    <a:pt x="9072372" y="935736"/>
                  </a:lnTo>
                  <a:lnTo>
                    <a:pt x="9072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909" y="58673"/>
              <a:ext cx="9072880" cy="935990"/>
            </a:xfrm>
            <a:custGeom>
              <a:avLst/>
              <a:gdLst/>
              <a:ahLst/>
              <a:cxnLst/>
              <a:rect l="l" t="t" r="r" b="b"/>
              <a:pathLst>
                <a:path w="9072880" h="935990">
                  <a:moveTo>
                    <a:pt x="0" y="935736"/>
                  </a:moveTo>
                  <a:lnTo>
                    <a:pt x="9072372" y="935736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202" y="1239139"/>
            <a:ext cx="8673465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100"/>
              </a:spcBef>
              <a:buClr>
                <a:srgbClr val="009DD9"/>
              </a:buClr>
              <a:buSzPct val="55000"/>
              <a:buFont typeface="Wingdings"/>
              <a:buChar char=""/>
              <a:tabLst>
                <a:tab pos="278130" algn="l"/>
              </a:tabLst>
            </a:pPr>
            <a:r>
              <a:rPr sz="3000" dirty="0">
                <a:solidFill>
                  <a:srgbClr val="001F5F"/>
                </a:solidFill>
                <a:latin typeface="Microsoft Sans Serif"/>
                <a:cs typeface="Microsoft Sans Serif"/>
              </a:rPr>
              <a:t>The</a:t>
            </a:r>
            <a:r>
              <a:rPr sz="30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path</a:t>
            </a:r>
            <a:r>
              <a:rPr sz="3000" dirty="0">
                <a:solidFill>
                  <a:srgbClr val="001F5F"/>
                </a:solidFill>
                <a:latin typeface="Microsoft Sans Serif"/>
                <a:cs typeface="Microsoft Sans Serif"/>
              </a:rPr>
              <a:t> of</a:t>
            </a:r>
            <a:r>
              <a:rPr sz="30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a</a:t>
            </a:r>
            <a:r>
              <a:rPr sz="30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particle</a:t>
            </a:r>
            <a:r>
              <a:rPr sz="30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(trajectory)</a:t>
            </a:r>
            <a:r>
              <a:rPr sz="30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is</a:t>
            </a:r>
            <a:r>
              <a:rPr sz="3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CC0000"/>
                </a:solidFill>
                <a:latin typeface="Microsoft Sans Serif"/>
                <a:cs typeface="Microsoft Sans Serif"/>
              </a:rPr>
              <a:t>not</a:t>
            </a:r>
            <a:r>
              <a:rPr sz="3000" spc="5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well- </a:t>
            </a:r>
            <a:r>
              <a:rPr sz="3000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defined</a:t>
            </a:r>
            <a:r>
              <a:rPr sz="3000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in</a:t>
            </a:r>
            <a:r>
              <a:rPr sz="30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quantum</a:t>
            </a:r>
            <a:r>
              <a:rPr sz="30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mechanics.</a:t>
            </a:r>
            <a:endParaRPr sz="3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"/>
            </a:pPr>
            <a:endParaRPr sz="4450">
              <a:latin typeface="Microsoft Sans Serif"/>
              <a:cs typeface="Microsoft Sans Serif"/>
            </a:endParaRPr>
          </a:p>
          <a:p>
            <a:pPr marL="256540" indent="-243840" algn="just">
              <a:lnSpc>
                <a:spcPct val="100000"/>
              </a:lnSpc>
              <a:buSzPct val="45000"/>
              <a:buFont typeface="Wingdings"/>
              <a:buChar char=""/>
              <a:tabLst>
                <a:tab pos="256540" algn="l"/>
              </a:tabLst>
            </a:pPr>
            <a:r>
              <a:rPr sz="3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Electrons</a:t>
            </a:r>
            <a:r>
              <a:rPr sz="30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cannot</a:t>
            </a:r>
            <a:r>
              <a:rPr sz="30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exist</a:t>
            </a:r>
            <a:r>
              <a:rPr sz="30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inside</a:t>
            </a:r>
            <a:r>
              <a:rPr sz="30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a</a:t>
            </a:r>
            <a:r>
              <a:rPr sz="30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nucleus.</a:t>
            </a:r>
            <a:endParaRPr sz="3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Char char=""/>
            </a:pPr>
            <a:endParaRPr sz="445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buSzPct val="45000"/>
              <a:buFont typeface="Wingdings"/>
              <a:buChar char=""/>
              <a:tabLst>
                <a:tab pos="233679" algn="l"/>
              </a:tabLst>
            </a:pPr>
            <a:r>
              <a:rPr sz="3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Atomic</a:t>
            </a:r>
            <a:r>
              <a:rPr sz="30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0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oscillators</a:t>
            </a:r>
            <a:r>
              <a:rPr sz="3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possess</a:t>
            </a:r>
            <a:r>
              <a:rPr sz="3000" dirty="0">
                <a:solidFill>
                  <a:srgbClr val="001F5F"/>
                </a:solidFill>
                <a:latin typeface="Microsoft Sans Serif"/>
                <a:cs typeface="Microsoft Sans Serif"/>
              </a:rPr>
              <a:t> a</a:t>
            </a:r>
            <a:r>
              <a:rPr sz="30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certain</a:t>
            </a:r>
            <a:r>
              <a:rPr sz="30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amount</a:t>
            </a:r>
            <a:r>
              <a:rPr sz="30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of </a:t>
            </a:r>
            <a:r>
              <a:rPr sz="3000" spc="-7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energy</a:t>
            </a:r>
            <a:r>
              <a:rPr sz="3000" spc="7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known</a:t>
            </a:r>
            <a:r>
              <a:rPr sz="3000" spc="7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as</a:t>
            </a:r>
            <a:r>
              <a:rPr sz="3000" spc="7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001F5F"/>
                </a:solidFill>
                <a:latin typeface="Microsoft Sans Serif"/>
                <a:cs typeface="Microsoft Sans Serif"/>
              </a:rPr>
              <a:t>the</a:t>
            </a:r>
            <a:r>
              <a:rPr sz="3000" spc="7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zero-point</a:t>
            </a:r>
            <a:r>
              <a:rPr sz="3000" spc="750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3000" spc="-40" dirty="0">
                <a:solidFill>
                  <a:srgbClr val="CC0000"/>
                </a:solidFill>
                <a:latin typeface="Microsoft Sans Serif"/>
                <a:cs typeface="Microsoft Sans Serif"/>
              </a:rPr>
              <a:t>energy</a:t>
            </a:r>
            <a:r>
              <a:rPr sz="3000" spc="-40" dirty="0">
                <a:solidFill>
                  <a:srgbClr val="888888"/>
                </a:solidFill>
                <a:latin typeface="Microsoft Sans Serif"/>
                <a:cs typeface="Microsoft Sans Serif"/>
              </a:rPr>
              <a:t>,</a:t>
            </a:r>
            <a:r>
              <a:rPr sz="3000" spc="5" dirty="0">
                <a:solidFill>
                  <a:srgbClr val="888888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even</a:t>
            </a:r>
            <a:r>
              <a:rPr sz="3000" spc="7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000" dirty="0">
                <a:solidFill>
                  <a:srgbClr val="001F5F"/>
                </a:solidFill>
                <a:latin typeface="Microsoft Sans Serif"/>
                <a:cs typeface="Microsoft Sans Serif"/>
              </a:rPr>
              <a:t>at </a:t>
            </a:r>
            <a:r>
              <a:rPr sz="3000" spc="-7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absolute</a:t>
            </a:r>
            <a:r>
              <a:rPr sz="30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30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zero</a:t>
            </a:r>
            <a:r>
              <a:rPr sz="3000" spc="-5" dirty="0">
                <a:solidFill>
                  <a:srgbClr val="888888"/>
                </a:solidFill>
                <a:latin typeface="Microsoft Sans Serif"/>
                <a:cs typeface="Microsoft Sans Serif"/>
              </a:rPr>
              <a:t>.</a:t>
            </a:r>
            <a:endParaRPr sz="30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8288" y="0"/>
            <a:ext cx="9182100" cy="6896100"/>
            <a:chOff x="-18288" y="0"/>
            <a:chExt cx="9182100" cy="6896100"/>
          </a:xfrm>
        </p:grpSpPr>
        <p:sp>
          <p:nvSpPr>
            <p:cNvPr id="4" name="object 4"/>
            <p:cNvSpPr/>
            <p:nvPr/>
          </p:nvSpPr>
          <p:spPr>
            <a:xfrm>
              <a:off x="761" y="761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38100">
              <a:solidFill>
                <a:srgbClr val="CC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338" y="44957"/>
              <a:ext cx="9072880" cy="937260"/>
            </a:xfrm>
            <a:custGeom>
              <a:avLst/>
              <a:gdLst/>
              <a:ahLst/>
              <a:cxnLst/>
              <a:rect l="l" t="t" r="r" b="b"/>
              <a:pathLst>
                <a:path w="9072880" h="937260">
                  <a:moveTo>
                    <a:pt x="9072372" y="0"/>
                  </a:moveTo>
                  <a:lnTo>
                    <a:pt x="0" y="0"/>
                  </a:lnTo>
                  <a:lnTo>
                    <a:pt x="0" y="937260"/>
                  </a:lnTo>
                  <a:lnTo>
                    <a:pt x="9072372" y="937260"/>
                  </a:lnTo>
                  <a:lnTo>
                    <a:pt x="9072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338" y="44957"/>
              <a:ext cx="9072880" cy="937260"/>
            </a:xfrm>
            <a:custGeom>
              <a:avLst/>
              <a:gdLst/>
              <a:ahLst/>
              <a:cxnLst/>
              <a:rect l="l" t="t" r="r" b="b"/>
              <a:pathLst>
                <a:path w="9072880" h="937260">
                  <a:moveTo>
                    <a:pt x="0" y="937260"/>
                  </a:moveTo>
                  <a:lnTo>
                    <a:pt x="9072372" y="937260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93726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2269" y="123825"/>
            <a:ext cx="8082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Consequences</a:t>
            </a:r>
            <a:r>
              <a:rPr sz="3600" u="heavy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36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of the </a:t>
            </a:r>
            <a:r>
              <a:rPr sz="36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Uncertainty</a:t>
            </a:r>
            <a:r>
              <a:rPr sz="36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Principle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22647" y="2055876"/>
            <a:ext cx="3819525" cy="695325"/>
          </a:xfrm>
          <a:prstGeom prst="rect">
            <a:avLst/>
          </a:prstGeom>
          <a:ln w="9144">
            <a:solidFill>
              <a:srgbClr val="CC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59"/>
              </a:spcBef>
            </a:pPr>
            <a:r>
              <a:rPr sz="4050" i="1" spc="315" dirty="0">
                <a:latin typeface="Times New Roman"/>
                <a:cs typeface="Times New Roman"/>
              </a:rPr>
              <a:t>h</a:t>
            </a:r>
            <a:r>
              <a:rPr sz="4050" i="1" spc="-85" dirty="0">
                <a:latin typeface="Times New Roman"/>
                <a:cs typeface="Times New Roman"/>
              </a:rPr>
              <a:t> </a:t>
            </a:r>
            <a:r>
              <a:rPr sz="4050" spc="350" dirty="0">
                <a:latin typeface="Symbol"/>
                <a:cs typeface="Symbol"/>
              </a:rPr>
              <a:t></a:t>
            </a:r>
            <a:r>
              <a:rPr sz="4050" spc="-170" dirty="0">
                <a:latin typeface="Times New Roman"/>
                <a:cs typeface="Times New Roman"/>
              </a:rPr>
              <a:t> </a:t>
            </a:r>
            <a:r>
              <a:rPr sz="4050" spc="190" dirty="0">
                <a:latin typeface="Times New Roman"/>
                <a:cs typeface="Times New Roman"/>
              </a:rPr>
              <a:t>6.6x10</a:t>
            </a:r>
            <a:r>
              <a:rPr sz="3525" spc="284" baseline="42553" dirty="0">
                <a:latin typeface="Symbol"/>
                <a:cs typeface="Symbol"/>
              </a:rPr>
              <a:t></a:t>
            </a:r>
            <a:r>
              <a:rPr sz="3525" spc="284" baseline="42553" dirty="0">
                <a:latin typeface="Times New Roman"/>
                <a:cs typeface="Times New Roman"/>
              </a:rPr>
              <a:t>34</a:t>
            </a:r>
            <a:r>
              <a:rPr sz="3525" spc="-142" baseline="42553" dirty="0">
                <a:latin typeface="Times New Roman"/>
                <a:cs typeface="Times New Roman"/>
              </a:rPr>
              <a:t> </a:t>
            </a:r>
            <a:r>
              <a:rPr sz="4050" spc="320" dirty="0">
                <a:latin typeface="Times New Roman"/>
                <a:cs typeface="Times New Roman"/>
              </a:rPr>
              <a:t>J.s</a:t>
            </a:r>
            <a:endParaRPr sz="4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07221" y="2584343"/>
            <a:ext cx="800100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799904" y="0"/>
                </a:lnTo>
              </a:path>
            </a:pathLst>
          </a:custGeom>
          <a:ln w="20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50774" y="1823284"/>
            <a:ext cx="653415" cy="140081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76200" algn="ctr">
              <a:lnSpc>
                <a:spcPct val="100000"/>
              </a:lnSpc>
              <a:spcBef>
                <a:spcPts val="545"/>
              </a:spcBef>
            </a:pPr>
            <a:r>
              <a:rPr sz="3950" i="1" spc="555" dirty="0">
                <a:latin typeface="Times New Roman"/>
                <a:cs typeface="Times New Roman"/>
              </a:rPr>
              <a:t>h</a:t>
            </a:r>
            <a:endParaRPr sz="3950">
              <a:latin typeface="Times New Roman"/>
              <a:cs typeface="Times New Roman"/>
            </a:endParaRPr>
          </a:p>
          <a:p>
            <a:pPr marR="5080" algn="ctr">
              <a:lnSpc>
                <a:spcPct val="100000"/>
              </a:lnSpc>
              <a:spcBef>
                <a:spcPts val="484"/>
              </a:spcBef>
            </a:pPr>
            <a:r>
              <a:rPr sz="3950" spc="280" dirty="0">
                <a:latin typeface="Times New Roman"/>
                <a:cs typeface="Times New Roman"/>
              </a:rPr>
              <a:t>2</a:t>
            </a:r>
            <a:r>
              <a:rPr sz="4300" spc="420" dirty="0">
                <a:latin typeface="Symbol"/>
                <a:cs typeface="Symbol"/>
              </a:rPr>
              <a:t></a:t>
            </a:r>
            <a:endParaRPr sz="43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29118" y="2529656"/>
            <a:ext cx="17970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300" i="1" spc="290" dirty="0">
                <a:latin typeface="Times New Roman"/>
                <a:cs typeface="Times New Roman"/>
              </a:rPr>
              <a:t>x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641" y="2195803"/>
            <a:ext cx="2132965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765935" algn="l"/>
              </a:tabLst>
            </a:pPr>
            <a:r>
              <a:rPr sz="3950" spc="615" dirty="0">
                <a:latin typeface="Symbol"/>
                <a:cs typeface="Symbol"/>
              </a:rPr>
              <a:t></a:t>
            </a:r>
            <a:r>
              <a:rPr sz="3950" i="1" spc="434" dirty="0">
                <a:latin typeface="Times New Roman"/>
                <a:cs typeface="Times New Roman"/>
              </a:rPr>
              <a:t>x</a:t>
            </a:r>
            <a:r>
              <a:rPr sz="3950" spc="625" dirty="0">
                <a:latin typeface="Symbol"/>
                <a:cs typeface="Symbol"/>
              </a:rPr>
              <a:t></a:t>
            </a:r>
            <a:r>
              <a:rPr sz="3950" i="1" spc="555" dirty="0">
                <a:latin typeface="Times New Roman"/>
                <a:cs typeface="Times New Roman"/>
              </a:rPr>
              <a:t>p</a:t>
            </a:r>
            <a:r>
              <a:rPr sz="3950" i="1" dirty="0">
                <a:latin typeface="Times New Roman"/>
                <a:cs typeface="Times New Roman"/>
              </a:rPr>
              <a:t>	</a:t>
            </a:r>
            <a:r>
              <a:rPr sz="3950" spc="610" dirty="0">
                <a:latin typeface="Symbol"/>
                <a:cs typeface="Symbol"/>
              </a:rPr>
              <a:t></a:t>
            </a:r>
            <a:endParaRPr sz="3950">
              <a:latin typeface="Symbol"/>
              <a:cs typeface="Symbo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4923" y="1911095"/>
            <a:ext cx="3286125" cy="1304925"/>
          </a:xfrm>
          <a:custGeom>
            <a:avLst/>
            <a:gdLst/>
            <a:ahLst/>
            <a:cxnLst/>
            <a:rect l="l" t="t" r="r" b="b"/>
            <a:pathLst>
              <a:path w="3286125" h="1304925">
                <a:moveTo>
                  <a:pt x="0" y="1304543"/>
                </a:moveTo>
                <a:lnTo>
                  <a:pt x="3285744" y="1304543"/>
                </a:lnTo>
                <a:lnTo>
                  <a:pt x="3285744" y="0"/>
                </a:lnTo>
                <a:lnTo>
                  <a:pt x="0" y="0"/>
                </a:lnTo>
                <a:lnTo>
                  <a:pt x="0" y="1304543"/>
                </a:lnTo>
                <a:close/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7217" y="3814064"/>
            <a:ext cx="783526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Planck’s</a:t>
            </a:r>
            <a:r>
              <a:rPr sz="2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00FF"/>
                </a:solidFill>
                <a:latin typeface="Microsoft Sans Serif"/>
                <a:cs typeface="Microsoft Sans Serif"/>
              </a:rPr>
              <a:t>constant</a:t>
            </a:r>
            <a:r>
              <a:rPr sz="2800" spc="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is</a:t>
            </a:r>
            <a:r>
              <a:rPr sz="2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CC0000"/>
                </a:solidFill>
                <a:latin typeface="Microsoft Sans Serif"/>
                <a:cs typeface="Microsoft Sans Serif"/>
              </a:rPr>
              <a:t>so</a:t>
            </a:r>
            <a:r>
              <a:rPr sz="2800" spc="5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CC0000"/>
                </a:solidFill>
                <a:latin typeface="Microsoft Sans Serif"/>
                <a:cs typeface="Microsoft Sans Serif"/>
              </a:rPr>
              <a:t>small</a:t>
            </a:r>
            <a:r>
              <a:rPr sz="28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00FF"/>
                </a:solidFill>
                <a:latin typeface="Microsoft Sans Serif"/>
                <a:cs typeface="Microsoft Sans Serif"/>
              </a:rPr>
              <a:t>that</a:t>
            </a:r>
            <a:r>
              <a:rPr sz="2800" spc="74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the </a:t>
            </a:r>
            <a:r>
              <a:rPr sz="280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uncertainties </a:t>
            </a:r>
            <a:r>
              <a:rPr sz="2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implied </a:t>
            </a:r>
            <a:r>
              <a:rPr sz="2800" dirty="0">
                <a:solidFill>
                  <a:srgbClr val="0000FF"/>
                </a:solidFill>
                <a:latin typeface="Microsoft Sans Serif"/>
                <a:cs typeface="Microsoft Sans Serif"/>
              </a:rPr>
              <a:t>by </a:t>
            </a:r>
            <a:r>
              <a:rPr sz="2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the principle are also </a:t>
            </a:r>
            <a:r>
              <a:rPr sz="2800" spc="-10" dirty="0">
                <a:solidFill>
                  <a:srgbClr val="CC0000"/>
                </a:solidFill>
                <a:latin typeface="Microsoft Sans Serif"/>
                <a:cs typeface="Microsoft Sans Serif"/>
              </a:rPr>
              <a:t>too </a:t>
            </a:r>
            <a:r>
              <a:rPr sz="28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CC0000"/>
                </a:solidFill>
                <a:latin typeface="Microsoft Sans Serif"/>
                <a:cs typeface="Microsoft Sans Serif"/>
              </a:rPr>
              <a:t>small </a:t>
            </a:r>
            <a:r>
              <a:rPr sz="28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to </a:t>
            </a:r>
            <a:r>
              <a:rPr sz="2800" spc="-10" dirty="0">
                <a:solidFill>
                  <a:srgbClr val="CC0000"/>
                </a:solidFill>
                <a:latin typeface="Microsoft Sans Serif"/>
                <a:cs typeface="Microsoft Sans Serif"/>
              </a:rPr>
              <a:t>be </a:t>
            </a:r>
            <a:r>
              <a:rPr sz="2800" dirty="0">
                <a:solidFill>
                  <a:srgbClr val="CC0000"/>
                </a:solidFill>
                <a:latin typeface="Microsoft Sans Serif"/>
                <a:cs typeface="Microsoft Sans Serif"/>
              </a:rPr>
              <a:t>observed</a:t>
            </a:r>
            <a:r>
              <a:rPr sz="2800" dirty="0">
                <a:solidFill>
                  <a:srgbClr val="0000FF"/>
                </a:solidFill>
                <a:latin typeface="Microsoft Sans Serif"/>
                <a:cs typeface="Microsoft Sans Serif"/>
              </a:rPr>
              <a:t>. They are </a:t>
            </a:r>
            <a:r>
              <a:rPr sz="2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only significant </a:t>
            </a:r>
            <a:r>
              <a:rPr sz="2800" spc="-15" dirty="0">
                <a:solidFill>
                  <a:srgbClr val="0000FF"/>
                </a:solidFill>
                <a:latin typeface="Microsoft Sans Serif"/>
                <a:cs typeface="Microsoft Sans Serif"/>
              </a:rPr>
              <a:t>in </a:t>
            </a:r>
            <a:r>
              <a:rPr sz="2800" spc="-1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the</a:t>
            </a:r>
            <a:r>
              <a:rPr sz="2800" spc="4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domain</a:t>
            </a:r>
            <a:r>
              <a:rPr sz="2800" spc="6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0000FF"/>
                </a:solidFill>
                <a:latin typeface="Microsoft Sans Serif"/>
                <a:cs typeface="Microsoft Sans Serif"/>
              </a:rPr>
              <a:t>of</a:t>
            </a:r>
            <a:r>
              <a:rPr sz="2800" spc="2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microscopic</a:t>
            </a:r>
            <a:r>
              <a:rPr sz="2800" spc="5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systems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18288" y="0"/>
            <a:ext cx="9182100" cy="6896100"/>
            <a:chOff x="-18288" y="0"/>
            <a:chExt cx="9182100" cy="6896100"/>
          </a:xfrm>
        </p:grpSpPr>
        <p:sp>
          <p:nvSpPr>
            <p:cNvPr id="10" name="object 10"/>
            <p:cNvSpPr/>
            <p:nvPr/>
          </p:nvSpPr>
          <p:spPr>
            <a:xfrm>
              <a:off x="761" y="761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38100">
              <a:solidFill>
                <a:srgbClr val="CC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909" y="44957"/>
              <a:ext cx="9072880" cy="937260"/>
            </a:xfrm>
            <a:custGeom>
              <a:avLst/>
              <a:gdLst/>
              <a:ahLst/>
              <a:cxnLst/>
              <a:rect l="l" t="t" r="r" b="b"/>
              <a:pathLst>
                <a:path w="9072880" h="937260">
                  <a:moveTo>
                    <a:pt x="9072372" y="0"/>
                  </a:moveTo>
                  <a:lnTo>
                    <a:pt x="0" y="0"/>
                  </a:lnTo>
                  <a:lnTo>
                    <a:pt x="0" y="937260"/>
                  </a:lnTo>
                  <a:lnTo>
                    <a:pt x="9072372" y="937260"/>
                  </a:lnTo>
                  <a:lnTo>
                    <a:pt x="9072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909" y="44957"/>
              <a:ext cx="9072880" cy="937260"/>
            </a:xfrm>
            <a:custGeom>
              <a:avLst/>
              <a:gdLst/>
              <a:ahLst/>
              <a:cxnLst/>
              <a:rect l="l" t="t" r="r" b="b"/>
              <a:pathLst>
                <a:path w="9072880" h="937260">
                  <a:moveTo>
                    <a:pt x="0" y="937260"/>
                  </a:moveTo>
                  <a:lnTo>
                    <a:pt x="9072372" y="937260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93726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58267" y="212852"/>
            <a:ext cx="8387715" cy="1247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44834"/>
                </a:solidFill>
                <a:latin typeface="Arial"/>
                <a:cs typeface="Arial"/>
              </a:rPr>
              <a:t>Why</a:t>
            </a:r>
            <a:r>
              <a:rPr sz="2800" b="1" dirty="0">
                <a:solidFill>
                  <a:srgbClr val="044834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44834"/>
                </a:solidFill>
                <a:latin typeface="Arial"/>
                <a:cs typeface="Arial"/>
              </a:rPr>
              <a:t>isn’t</a:t>
            </a:r>
            <a:r>
              <a:rPr sz="2800" b="1" spc="10" dirty="0">
                <a:solidFill>
                  <a:srgbClr val="044834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44834"/>
                </a:solidFill>
                <a:latin typeface="Arial"/>
                <a:cs typeface="Arial"/>
              </a:rPr>
              <a:t>the</a:t>
            </a:r>
            <a:r>
              <a:rPr sz="2800" b="1" spc="15" dirty="0">
                <a:solidFill>
                  <a:srgbClr val="044834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44834"/>
                </a:solidFill>
                <a:latin typeface="Arial"/>
                <a:cs typeface="Arial"/>
              </a:rPr>
              <a:t>uncertainty</a:t>
            </a:r>
            <a:r>
              <a:rPr sz="2800" b="1" spc="30" dirty="0">
                <a:solidFill>
                  <a:srgbClr val="044834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44834"/>
                </a:solidFill>
                <a:latin typeface="Arial"/>
                <a:cs typeface="Arial"/>
              </a:rPr>
              <a:t>principle</a:t>
            </a:r>
            <a:r>
              <a:rPr sz="2800" b="1" spc="10" dirty="0">
                <a:solidFill>
                  <a:srgbClr val="044834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44834"/>
                </a:solidFill>
                <a:latin typeface="Arial"/>
                <a:cs typeface="Arial"/>
              </a:rPr>
              <a:t>apparent</a:t>
            </a:r>
            <a:r>
              <a:rPr sz="2800" b="1" spc="30" dirty="0">
                <a:solidFill>
                  <a:srgbClr val="044834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44834"/>
                </a:solidFill>
                <a:latin typeface="Arial"/>
                <a:cs typeface="Arial"/>
              </a:rPr>
              <a:t>to</a:t>
            </a:r>
            <a:r>
              <a:rPr sz="2800" b="1" spc="10" dirty="0">
                <a:solidFill>
                  <a:srgbClr val="044834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44834"/>
                </a:solidFill>
                <a:latin typeface="Arial"/>
                <a:cs typeface="Arial"/>
              </a:rPr>
              <a:t>us </a:t>
            </a:r>
            <a:r>
              <a:rPr sz="2800" b="1" spc="-760" dirty="0">
                <a:solidFill>
                  <a:srgbClr val="044834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44834"/>
                </a:solidFill>
                <a:latin typeface="Arial"/>
                <a:cs typeface="Arial"/>
              </a:rPr>
              <a:t>in </a:t>
            </a:r>
            <a:r>
              <a:rPr sz="2800" b="1" spc="-10" dirty="0">
                <a:solidFill>
                  <a:srgbClr val="044834"/>
                </a:solidFill>
                <a:latin typeface="Arial"/>
                <a:cs typeface="Arial"/>
              </a:rPr>
              <a:t>our</a:t>
            </a:r>
            <a:r>
              <a:rPr sz="2800" b="1" spc="-5" dirty="0">
                <a:solidFill>
                  <a:srgbClr val="044834"/>
                </a:solidFill>
                <a:latin typeface="Arial"/>
                <a:cs typeface="Arial"/>
              </a:rPr>
              <a:t> ordinary</a:t>
            </a:r>
            <a:r>
              <a:rPr sz="2800" b="1" spc="15" dirty="0">
                <a:solidFill>
                  <a:srgbClr val="044834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44834"/>
                </a:solidFill>
                <a:latin typeface="Arial"/>
                <a:cs typeface="Arial"/>
              </a:rPr>
              <a:t>experience…?</a:t>
            </a:r>
            <a:endParaRPr sz="2800">
              <a:latin typeface="Arial"/>
              <a:cs typeface="Arial"/>
            </a:endParaRPr>
          </a:p>
          <a:p>
            <a:pPr marL="4417695">
              <a:lnSpc>
                <a:spcPct val="100000"/>
              </a:lnSpc>
              <a:spcBef>
                <a:spcPts val="25"/>
              </a:spcBef>
            </a:pPr>
            <a:r>
              <a:rPr sz="2400" b="1" spc="-15" dirty="0">
                <a:solidFill>
                  <a:srgbClr val="CC00FF"/>
                </a:solidFill>
                <a:latin typeface="Arial"/>
                <a:cs typeface="Arial"/>
              </a:rPr>
              <a:t>Planck’s</a:t>
            </a:r>
            <a:r>
              <a:rPr sz="2400" b="1" spc="-25" dirty="0">
                <a:solidFill>
                  <a:srgbClr val="CC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00FF"/>
                </a:solidFill>
                <a:latin typeface="Arial"/>
                <a:cs typeface="Arial"/>
              </a:rPr>
              <a:t>constant,</a:t>
            </a:r>
            <a:r>
              <a:rPr sz="2400" b="1" spc="-15" dirty="0">
                <a:solidFill>
                  <a:srgbClr val="CC00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C00FF"/>
                </a:solidFill>
                <a:latin typeface="Arial"/>
                <a:cs typeface="Arial"/>
              </a:rPr>
              <a:t>again!!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81" y="0"/>
            <a:ext cx="9145905" cy="6858000"/>
            <a:chOff x="-881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47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0762" cy="10199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81" y="52959"/>
              <a:ext cx="9145643" cy="90081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2163" y="2048637"/>
            <a:ext cx="89960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3300"/>
                </a:solidFill>
                <a:latin typeface="Microsoft Sans Serif"/>
                <a:cs typeface="Microsoft Sans Serif"/>
              </a:rPr>
              <a:t>Transitions </a:t>
            </a:r>
            <a:r>
              <a:rPr sz="2000" dirty="0">
                <a:solidFill>
                  <a:srgbClr val="FF3300"/>
                </a:solidFill>
                <a:latin typeface="Microsoft Sans Serif"/>
                <a:cs typeface="Microsoft Sans Serif"/>
              </a:rPr>
              <a:t>between energy</a:t>
            </a:r>
            <a:r>
              <a:rPr sz="2000" spc="5" dirty="0">
                <a:solidFill>
                  <a:srgbClr val="FF330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3300"/>
                </a:solidFill>
                <a:latin typeface="Microsoft Sans Serif"/>
                <a:cs typeface="Microsoft Sans Serif"/>
              </a:rPr>
              <a:t>levels</a:t>
            </a:r>
            <a:r>
              <a:rPr sz="2000" spc="5" dirty="0">
                <a:solidFill>
                  <a:srgbClr val="FF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3300"/>
                </a:solidFill>
                <a:latin typeface="Microsoft Sans Serif"/>
                <a:cs typeface="Microsoft Sans Serif"/>
              </a:rPr>
              <a:t>of</a:t>
            </a:r>
            <a:r>
              <a:rPr sz="2000" spc="20" dirty="0">
                <a:solidFill>
                  <a:srgbClr val="FF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3300"/>
                </a:solidFill>
                <a:latin typeface="Microsoft Sans Serif"/>
                <a:cs typeface="Microsoft Sans Serif"/>
              </a:rPr>
              <a:t>atoms are</a:t>
            </a:r>
            <a:r>
              <a:rPr sz="2000" spc="-5" dirty="0">
                <a:solidFill>
                  <a:srgbClr val="FF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3300"/>
                </a:solidFill>
                <a:latin typeface="Microsoft Sans Serif"/>
                <a:cs typeface="Microsoft Sans Serif"/>
              </a:rPr>
              <a:t>not</a:t>
            </a:r>
            <a:r>
              <a:rPr sz="2000" spc="10" dirty="0">
                <a:solidFill>
                  <a:srgbClr val="FF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3300"/>
                </a:solidFill>
                <a:latin typeface="Microsoft Sans Serif"/>
                <a:cs typeface="Microsoft Sans Serif"/>
              </a:rPr>
              <a:t>perfectly</a:t>
            </a:r>
            <a:r>
              <a:rPr sz="2000" spc="-10" dirty="0">
                <a:solidFill>
                  <a:srgbClr val="FF3300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3300"/>
                </a:solidFill>
                <a:latin typeface="Microsoft Sans Serif"/>
                <a:cs typeface="Microsoft Sans Serif"/>
              </a:rPr>
              <a:t>sharp </a:t>
            </a:r>
            <a:r>
              <a:rPr sz="2000" spc="-5" dirty="0">
                <a:solidFill>
                  <a:srgbClr val="FF3300"/>
                </a:solidFill>
                <a:latin typeface="Microsoft Sans Serif"/>
                <a:cs typeface="Microsoft Sans Serif"/>
              </a:rPr>
              <a:t>in</a:t>
            </a:r>
            <a:r>
              <a:rPr sz="2000" spc="25" dirty="0">
                <a:solidFill>
                  <a:srgbClr val="FF330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3300"/>
                </a:solidFill>
                <a:latin typeface="Microsoft Sans Serif"/>
                <a:cs typeface="Microsoft Sans Serif"/>
              </a:rPr>
              <a:t>frequency.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97458" y="2907029"/>
            <a:ext cx="1641475" cy="1620520"/>
          </a:xfrm>
          <a:custGeom>
            <a:avLst/>
            <a:gdLst/>
            <a:ahLst/>
            <a:cxnLst/>
            <a:rect l="l" t="t" r="r" b="b"/>
            <a:pathLst>
              <a:path w="1641475" h="1620520">
                <a:moveTo>
                  <a:pt x="0" y="0"/>
                </a:moveTo>
                <a:lnTo>
                  <a:pt x="1641348" y="0"/>
                </a:lnTo>
              </a:path>
              <a:path w="1641475" h="1620520">
                <a:moveTo>
                  <a:pt x="0" y="541020"/>
                </a:moveTo>
                <a:lnTo>
                  <a:pt x="1641348" y="541020"/>
                </a:lnTo>
              </a:path>
              <a:path w="1641475" h="1620520">
                <a:moveTo>
                  <a:pt x="0" y="1620012"/>
                </a:moveTo>
                <a:lnTo>
                  <a:pt x="1641348" y="1620012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71013" y="2488184"/>
            <a:ext cx="711835" cy="1106170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400" spc="-5" dirty="0">
                <a:latin typeface="Microsoft Sans Serif"/>
                <a:cs typeface="Microsoft Sans Serif"/>
              </a:rPr>
              <a:t>n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=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3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400" spc="-5" dirty="0">
                <a:latin typeface="Microsoft Sans Serif"/>
                <a:cs typeface="Microsoft Sans Serif"/>
              </a:rPr>
              <a:t>n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=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2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80032" y="2906267"/>
            <a:ext cx="76200" cy="541020"/>
          </a:xfrm>
          <a:custGeom>
            <a:avLst/>
            <a:gdLst/>
            <a:ahLst/>
            <a:cxnLst/>
            <a:rect l="l" t="t" r="r" b="b"/>
            <a:pathLst>
              <a:path w="76200" h="541020">
                <a:moveTo>
                  <a:pt x="31750" y="464820"/>
                </a:moveTo>
                <a:lnTo>
                  <a:pt x="0" y="464820"/>
                </a:lnTo>
                <a:lnTo>
                  <a:pt x="38100" y="541020"/>
                </a:lnTo>
                <a:lnTo>
                  <a:pt x="69850" y="477520"/>
                </a:lnTo>
                <a:lnTo>
                  <a:pt x="31750" y="477520"/>
                </a:lnTo>
                <a:lnTo>
                  <a:pt x="31750" y="464820"/>
                </a:lnTo>
                <a:close/>
              </a:path>
              <a:path w="76200" h="541020">
                <a:moveTo>
                  <a:pt x="44450" y="0"/>
                </a:moveTo>
                <a:lnTo>
                  <a:pt x="31750" y="0"/>
                </a:lnTo>
                <a:lnTo>
                  <a:pt x="31750" y="477520"/>
                </a:lnTo>
                <a:lnTo>
                  <a:pt x="44450" y="477520"/>
                </a:lnTo>
                <a:lnTo>
                  <a:pt x="44450" y="0"/>
                </a:lnTo>
                <a:close/>
              </a:path>
              <a:path w="76200" h="541020">
                <a:moveTo>
                  <a:pt x="76200" y="464820"/>
                </a:moveTo>
                <a:lnTo>
                  <a:pt x="44450" y="464820"/>
                </a:lnTo>
                <a:lnTo>
                  <a:pt x="44450" y="477520"/>
                </a:lnTo>
                <a:lnTo>
                  <a:pt x="69850" y="477520"/>
                </a:lnTo>
                <a:lnTo>
                  <a:pt x="76200" y="4648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3796" y="2971043"/>
            <a:ext cx="92836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50" i="1" spc="80" dirty="0">
                <a:latin typeface="Times New Roman"/>
                <a:cs typeface="Times New Roman"/>
              </a:rPr>
              <a:t>E</a:t>
            </a:r>
            <a:r>
              <a:rPr sz="2050" i="1" spc="-20" dirty="0">
                <a:latin typeface="Times New Roman"/>
                <a:cs typeface="Times New Roman"/>
              </a:rPr>
              <a:t> </a:t>
            </a:r>
            <a:r>
              <a:rPr sz="2050" spc="70" dirty="0">
                <a:latin typeface="Symbol"/>
                <a:cs typeface="Symbol"/>
              </a:rPr>
              <a:t></a:t>
            </a:r>
            <a:r>
              <a:rPr sz="2050" spc="-110" dirty="0">
                <a:latin typeface="Times New Roman"/>
                <a:cs typeface="Times New Roman"/>
              </a:rPr>
              <a:t> </a:t>
            </a:r>
            <a:r>
              <a:rPr sz="2050" i="1" spc="-45" dirty="0">
                <a:latin typeface="Times New Roman"/>
                <a:cs typeface="Times New Roman"/>
              </a:rPr>
              <a:t>h</a:t>
            </a:r>
            <a:r>
              <a:rPr sz="2200" spc="-45" dirty="0">
                <a:latin typeface="Symbol"/>
                <a:cs typeface="Symbol"/>
              </a:rPr>
              <a:t></a:t>
            </a:r>
            <a:r>
              <a:rPr sz="1800" spc="-67" baseline="-25462" dirty="0">
                <a:latin typeface="Times New Roman"/>
                <a:cs typeface="Times New Roman"/>
              </a:rPr>
              <a:t>32</a:t>
            </a:r>
            <a:endParaRPr sz="1800" baseline="-25462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866709" y="3038665"/>
            <a:ext cx="6657340" cy="3079750"/>
            <a:chOff x="1866709" y="3038665"/>
            <a:chExt cx="6657340" cy="3079750"/>
          </a:xfrm>
        </p:grpSpPr>
        <p:sp>
          <p:nvSpPr>
            <p:cNvPr id="14" name="object 14"/>
            <p:cNvSpPr/>
            <p:nvPr/>
          </p:nvSpPr>
          <p:spPr>
            <a:xfrm>
              <a:off x="1871472" y="3043427"/>
              <a:ext cx="601980" cy="328295"/>
            </a:xfrm>
            <a:custGeom>
              <a:avLst/>
              <a:gdLst/>
              <a:ahLst/>
              <a:cxnLst/>
              <a:rect l="l" t="t" r="r" b="b"/>
              <a:pathLst>
                <a:path w="601980" h="328295">
                  <a:moveTo>
                    <a:pt x="0" y="163957"/>
                  </a:moveTo>
                  <a:lnTo>
                    <a:pt x="6020" y="94029"/>
                  </a:lnTo>
                  <a:lnTo>
                    <a:pt x="12636" y="35734"/>
                  </a:lnTo>
                  <a:lnTo>
                    <a:pt x="20395" y="561"/>
                  </a:lnTo>
                  <a:lnTo>
                    <a:pt x="29844" y="0"/>
                  </a:lnTo>
                  <a:lnTo>
                    <a:pt x="36272" y="26855"/>
                  </a:lnTo>
                  <a:lnTo>
                    <a:pt x="43446" y="77111"/>
                  </a:lnTo>
                  <a:lnTo>
                    <a:pt x="51165" y="140732"/>
                  </a:lnTo>
                  <a:lnTo>
                    <a:pt x="59226" y="207683"/>
                  </a:lnTo>
                  <a:lnTo>
                    <a:pt x="67426" y="267929"/>
                  </a:lnTo>
                  <a:lnTo>
                    <a:pt x="75565" y="311435"/>
                  </a:lnTo>
                  <a:lnTo>
                    <a:pt x="83438" y="328168"/>
                  </a:lnTo>
                  <a:lnTo>
                    <a:pt x="91006" y="309989"/>
                  </a:lnTo>
                  <a:lnTo>
                    <a:pt x="98429" y="263108"/>
                  </a:lnTo>
                  <a:lnTo>
                    <a:pt x="105812" y="199005"/>
                  </a:lnTo>
                  <a:lnTo>
                    <a:pt x="113259" y="129162"/>
                  </a:lnTo>
                  <a:lnTo>
                    <a:pt x="120876" y="65059"/>
                  </a:lnTo>
                  <a:lnTo>
                    <a:pt x="128765" y="18178"/>
                  </a:lnTo>
                  <a:lnTo>
                    <a:pt x="137032" y="0"/>
                  </a:lnTo>
                  <a:lnTo>
                    <a:pt x="145968" y="18178"/>
                  </a:lnTo>
                  <a:lnTo>
                    <a:pt x="155581" y="65059"/>
                  </a:lnTo>
                  <a:lnTo>
                    <a:pt x="165554" y="129162"/>
                  </a:lnTo>
                  <a:lnTo>
                    <a:pt x="175569" y="199005"/>
                  </a:lnTo>
                  <a:lnTo>
                    <a:pt x="185309" y="263108"/>
                  </a:lnTo>
                  <a:lnTo>
                    <a:pt x="194456" y="309989"/>
                  </a:lnTo>
                  <a:lnTo>
                    <a:pt x="202691" y="328168"/>
                  </a:lnTo>
                  <a:lnTo>
                    <a:pt x="209765" y="309989"/>
                  </a:lnTo>
                  <a:lnTo>
                    <a:pt x="215951" y="263108"/>
                  </a:lnTo>
                  <a:lnTo>
                    <a:pt x="221563" y="199005"/>
                  </a:lnTo>
                  <a:lnTo>
                    <a:pt x="226910" y="129162"/>
                  </a:lnTo>
                  <a:lnTo>
                    <a:pt x="232303" y="65059"/>
                  </a:lnTo>
                  <a:lnTo>
                    <a:pt x="238055" y="18178"/>
                  </a:lnTo>
                  <a:lnTo>
                    <a:pt x="244475" y="0"/>
                  </a:lnTo>
                  <a:lnTo>
                    <a:pt x="251609" y="18178"/>
                  </a:lnTo>
                  <a:lnTo>
                    <a:pt x="259265" y="65059"/>
                  </a:lnTo>
                  <a:lnTo>
                    <a:pt x="267235" y="129162"/>
                  </a:lnTo>
                  <a:lnTo>
                    <a:pt x="275308" y="199005"/>
                  </a:lnTo>
                  <a:lnTo>
                    <a:pt x="283278" y="263108"/>
                  </a:lnTo>
                  <a:lnTo>
                    <a:pt x="290934" y="309989"/>
                  </a:lnTo>
                  <a:lnTo>
                    <a:pt x="298069" y="328168"/>
                  </a:lnTo>
                  <a:lnTo>
                    <a:pt x="304548" y="309989"/>
                  </a:lnTo>
                  <a:lnTo>
                    <a:pt x="310517" y="263108"/>
                  </a:lnTo>
                  <a:lnTo>
                    <a:pt x="316180" y="199005"/>
                  </a:lnTo>
                  <a:lnTo>
                    <a:pt x="321740" y="129162"/>
                  </a:lnTo>
                  <a:lnTo>
                    <a:pt x="327403" y="65059"/>
                  </a:lnTo>
                  <a:lnTo>
                    <a:pt x="333372" y="18178"/>
                  </a:lnTo>
                  <a:lnTo>
                    <a:pt x="339851" y="0"/>
                  </a:lnTo>
                  <a:lnTo>
                    <a:pt x="346932" y="18045"/>
                  </a:lnTo>
                  <a:lnTo>
                    <a:pt x="354464" y="64615"/>
                  </a:lnTo>
                  <a:lnTo>
                    <a:pt x="362292" y="128362"/>
                  </a:lnTo>
                  <a:lnTo>
                    <a:pt x="370259" y="197939"/>
                  </a:lnTo>
                  <a:lnTo>
                    <a:pt x="378211" y="261997"/>
                  </a:lnTo>
                  <a:lnTo>
                    <a:pt x="385991" y="309189"/>
                  </a:lnTo>
                  <a:lnTo>
                    <a:pt x="393445" y="328168"/>
                  </a:lnTo>
                  <a:lnTo>
                    <a:pt x="400429" y="311696"/>
                  </a:lnTo>
                  <a:lnTo>
                    <a:pt x="407111" y="267467"/>
                  </a:lnTo>
                  <a:lnTo>
                    <a:pt x="413640" y="206520"/>
                  </a:lnTo>
                  <a:lnTo>
                    <a:pt x="420164" y="139896"/>
                  </a:lnTo>
                  <a:lnTo>
                    <a:pt x="426832" y="78638"/>
                  </a:lnTo>
                  <a:lnTo>
                    <a:pt x="433794" y="33787"/>
                  </a:lnTo>
                  <a:lnTo>
                    <a:pt x="441197" y="16383"/>
                  </a:lnTo>
                  <a:lnTo>
                    <a:pt x="449102" y="33787"/>
                  </a:lnTo>
                  <a:lnTo>
                    <a:pt x="457468" y="78638"/>
                  </a:lnTo>
                  <a:lnTo>
                    <a:pt x="466137" y="139896"/>
                  </a:lnTo>
                  <a:lnTo>
                    <a:pt x="474948" y="206520"/>
                  </a:lnTo>
                  <a:lnTo>
                    <a:pt x="483741" y="267467"/>
                  </a:lnTo>
                  <a:lnTo>
                    <a:pt x="492356" y="311696"/>
                  </a:lnTo>
                  <a:lnTo>
                    <a:pt x="500633" y="328168"/>
                  </a:lnTo>
                  <a:lnTo>
                    <a:pt x="508641" y="310636"/>
                  </a:lnTo>
                  <a:lnTo>
                    <a:pt x="516546" y="266818"/>
                  </a:lnTo>
                  <a:lnTo>
                    <a:pt x="524340" y="206616"/>
                  </a:lnTo>
                  <a:lnTo>
                    <a:pt x="532014" y="139932"/>
                  </a:lnTo>
                  <a:lnTo>
                    <a:pt x="539559" y="76667"/>
                  </a:lnTo>
                  <a:lnTo>
                    <a:pt x="546967" y="26722"/>
                  </a:lnTo>
                  <a:lnTo>
                    <a:pt x="554227" y="0"/>
                  </a:lnTo>
                  <a:lnTo>
                    <a:pt x="566636" y="561"/>
                  </a:lnTo>
                  <a:lnTo>
                    <a:pt x="578627" y="35734"/>
                  </a:lnTo>
                  <a:lnTo>
                    <a:pt x="590357" y="94029"/>
                  </a:lnTo>
                  <a:lnTo>
                    <a:pt x="601979" y="163957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73452" y="3192779"/>
              <a:ext cx="547370" cy="76200"/>
            </a:xfrm>
            <a:custGeom>
              <a:avLst/>
              <a:gdLst/>
              <a:ahLst/>
              <a:cxnLst/>
              <a:rect l="l" t="t" r="r" b="b"/>
              <a:pathLst>
                <a:path w="547369" h="76200">
                  <a:moveTo>
                    <a:pt x="470916" y="0"/>
                  </a:moveTo>
                  <a:lnTo>
                    <a:pt x="470916" y="76200"/>
                  </a:lnTo>
                  <a:lnTo>
                    <a:pt x="534416" y="44450"/>
                  </a:lnTo>
                  <a:lnTo>
                    <a:pt x="483616" y="44450"/>
                  </a:lnTo>
                  <a:lnTo>
                    <a:pt x="483616" y="31750"/>
                  </a:lnTo>
                  <a:lnTo>
                    <a:pt x="534416" y="31750"/>
                  </a:lnTo>
                  <a:lnTo>
                    <a:pt x="470916" y="0"/>
                  </a:lnTo>
                  <a:close/>
                </a:path>
                <a:path w="547369" h="76200">
                  <a:moveTo>
                    <a:pt x="470916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470916" y="44450"/>
                  </a:lnTo>
                  <a:lnTo>
                    <a:pt x="470916" y="31750"/>
                  </a:lnTo>
                  <a:close/>
                </a:path>
                <a:path w="547369" h="76200">
                  <a:moveTo>
                    <a:pt x="534416" y="31750"/>
                  </a:moveTo>
                  <a:lnTo>
                    <a:pt x="483616" y="31750"/>
                  </a:lnTo>
                  <a:lnTo>
                    <a:pt x="483616" y="44450"/>
                  </a:lnTo>
                  <a:lnTo>
                    <a:pt x="534416" y="44450"/>
                  </a:lnTo>
                  <a:lnTo>
                    <a:pt x="547116" y="38100"/>
                  </a:lnTo>
                  <a:lnTo>
                    <a:pt x="534416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48222" y="3851910"/>
              <a:ext cx="2165985" cy="2251075"/>
            </a:xfrm>
            <a:custGeom>
              <a:avLst/>
              <a:gdLst/>
              <a:ahLst/>
              <a:cxnLst/>
              <a:rect l="l" t="t" r="r" b="b"/>
              <a:pathLst>
                <a:path w="2165984" h="2251075">
                  <a:moveTo>
                    <a:pt x="0" y="0"/>
                  </a:moveTo>
                  <a:lnTo>
                    <a:pt x="0" y="2250947"/>
                  </a:lnTo>
                </a:path>
                <a:path w="2165984" h="2251075">
                  <a:moveTo>
                    <a:pt x="0" y="2250947"/>
                  </a:moveTo>
                  <a:lnTo>
                    <a:pt x="2165604" y="2250947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26936" y="4255388"/>
              <a:ext cx="1408430" cy="1858010"/>
            </a:xfrm>
            <a:custGeom>
              <a:avLst/>
              <a:gdLst/>
              <a:ahLst/>
              <a:cxnLst/>
              <a:rect l="l" t="t" r="r" b="b"/>
              <a:pathLst>
                <a:path w="1408429" h="1858010">
                  <a:moveTo>
                    <a:pt x="0" y="1839353"/>
                  </a:moveTo>
                  <a:lnTo>
                    <a:pt x="63947" y="1837626"/>
                  </a:lnTo>
                  <a:lnTo>
                    <a:pt x="128012" y="1824999"/>
                  </a:lnTo>
                  <a:lnTo>
                    <a:pt x="192133" y="1790300"/>
                  </a:lnTo>
                  <a:lnTo>
                    <a:pt x="224197" y="1761184"/>
                  </a:lnTo>
                  <a:lnTo>
                    <a:pt x="256253" y="1722361"/>
                  </a:lnTo>
                  <a:lnTo>
                    <a:pt x="288293" y="1672435"/>
                  </a:lnTo>
                  <a:lnTo>
                    <a:pt x="320310" y="1610010"/>
                  </a:lnTo>
                  <a:lnTo>
                    <a:pt x="352298" y="1533690"/>
                  </a:lnTo>
                  <a:lnTo>
                    <a:pt x="373597" y="1468117"/>
                  </a:lnTo>
                  <a:lnTo>
                    <a:pt x="384253" y="1428559"/>
                  </a:lnTo>
                  <a:lnTo>
                    <a:pt x="394913" y="1384970"/>
                  </a:lnTo>
                  <a:lnTo>
                    <a:pt x="405577" y="1337715"/>
                  </a:lnTo>
                  <a:lnTo>
                    <a:pt x="416244" y="1287155"/>
                  </a:lnTo>
                  <a:lnTo>
                    <a:pt x="426915" y="1233655"/>
                  </a:lnTo>
                  <a:lnTo>
                    <a:pt x="437588" y="1177576"/>
                  </a:lnTo>
                  <a:lnTo>
                    <a:pt x="448264" y="1119284"/>
                  </a:lnTo>
                  <a:lnTo>
                    <a:pt x="458942" y="1059139"/>
                  </a:lnTo>
                  <a:lnTo>
                    <a:pt x="469622" y="997506"/>
                  </a:lnTo>
                  <a:lnTo>
                    <a:pt x="480304" y="934748"/>
                  </a:lnTo>
                  <a:lnTo>
                    <a:pt x="490987" y="871228"/>
                  </a:lnTo>
                  <a:lnTo>
                    <a:pt x="501670" y="807309"/>
                  </a:lnTo>
                  <a:lnTo>
                    <a:pt x="512355" y="743354"/>
                  </a:lnTo>
                  <a:lnTo>
                    <a:pt x="523040" y="679726"/>
                  </a:lnTo>
                  <a:lnTo>
                    <a:pt x="533726" y="616789"/>
                  </a:lnTo>
                  <a:lnTo>
                    <a:pt x="544411" y="554905"/>
                  </a:lnTo>
                  <a:lnTo>
                    <a:pt x="555096" y="494438"/>
                  </a:lnTo>
                  <a:lnTo>
                    <a:pt x="565779" y="435751"/>
                  </a:lnTo>
                  <a:lnTo>
                    <a:pt x="576462" y="379206"/>
                  </a:lnTo>
                  <a:lnTo>
                    <a:pt x="587144" y="325168"/>
                  </a:lnTo>
                  <a:lnTo>
                    <a:pt x="597824" y="273999"/>
                  </a:lnTo>
                  <a:lnTo>
                    <a:pt x="608502" y="226062"/>
                  </a:lnTo>
                  <a:lnTo>
                    <a:pt x="619178" y="181720"/>
                  </a:lnTo>
                  <a:lnTo>
                    <a:pt x="629851" y="141337"/>
                  </a:lnTo>
                  <a:lnTo>
                    <a:pt x="651189" y="73900"/>
                  </a:lnTo>
                  <a:lnTo>
                    <a:pt x="672513" y="26654"/>
                  </a:lnTo>
                  <a:lnTo>
                    <a:pt x="704469" y="0"/>
                  </a:lnTo>
                  <a:lnTo>
                    <a:pt x="714811" y="4064"/>
                  </a:lnTo>
                  <a:lnTo>
                    <a:pt x="745836" y="52350"/>
                  </a:lnTo>
                  <a:lnTo>
                    <a:pt x="766516" y="111197"/>
                  </a:lnTo>
                  <a:lnTo>
                    <a:pt x="787193" y="188179"/>
                  </a:lnTo>
                  <a:lnTo>
                    <a:pt x="797531" y="232615"/>
                  </a:lnTo>
                  <a:lnTo>
                    <a:pt x="807869" y="280560"/>
                  </a:lnTo>
                  <a:lnTo>
                    <a:pt x="818206" y="331670"/>
                  </a:lnTo>
                  <a:lnTo>
                    <a:pt x="828543" y="385603"/>
                  </a:lnTo>
                  <a:lnTo>
                    <a:pt x="838879" y="442019"/>
                  </a:lnTo>
                  <a:lnTo>
                    <a:pt x="849215" y="500575"/>
                  </a:lnTo>
                  <a:lnTo>
                    <a:pt x="859551" y="560929"/>
                  </a:lnTo>
                  <a:lnTo>
                    <a:pt x="869886" y="622740"/>
                  </a:lnTo>
                  <a:lnTo>
                    <a:pt x="880221" y="685665"/>
                  </a:lnTo>
                  <a:lnTo>
                    <a:pt x="890555" y="749362"/>
                  </a:lnTo>
                  <a:lnTo>
                    <a:pt x="900889" y="813489"/>
                  </a:lnTo>
                  <a:lnTo>
                    <a:pt x="911223" y="877705"/>
                  </a:lnTo>
                  <a:lnTo>
                    <a:pt x="921557" y="941668"/>
                  </a:lnTo>
                  <a:lnTo>
                    <a:pt x="931890" y="1005035"/>
                  </a:lnTo>
                  <a:lnTo>
                    <a:pt x="942223" y="1067465"/>
                  </a:lnTo>
                  <a:lnTo>
                    <a:pt x="952556" y="1128616"/>
                  </a:lnTo>
                  <a:lnTo>
                    <a:pt x="962889" y="1188146"/>
                  </a:lnTo>
                  <a:lnTo>
                    <a:pt x="973221" y="1245713"/>
                  </a:lnTo>
                  <a:lnTo>
                    <a:pt x="983554" y="1300975"/>
                  </a:lnTo>
                  <a:lnTo>
                    <a:pt x="993886" y="1353590"/>
                  </a:lnTo>
                  <a:lnTo>
                    <a:pt x="1004218" y="1403216"/>
                  </a:lnTo>
                  <a:lnTo>
                    <a:pt x="1014550" y="1449512"/>
                  </a:lnTo>
                  <a:lnTo>
                    <a:pt x="1024882" y="1492134"/>
                  </a:lnTo>
                  <a:lnTo>
                    <a:pt x="1035214" y="1530743"/>
                  </a:lnTo>
                  <a:lnTo>
                    <a:pt x="1055878" y="1594548"/>
                  </a:lnTo>
                  <a:lnTo>
                    <a:pt x="1087844" y="1670152"/>
                  </a:lnTo>
                  <a:lnTo>
                    <a:pt x="1119810" y="1730514"/>
                  </a:lnTo>
                  <a:lnTo>
                    <a:pt x="1151778" y="1777158"/>
                  </a:lnTo>
                  <a:lnTo>
                    <a:pt x="1183753" y="1811607"/>
                  </a:lnTo>
                  <a:lnTo>
                    <a:pt x="1215741" y="1835387"/>
                  </a:lnTo>
                  <a:lnTo>
                    <a:pt x="1279771" y="1857034"/>
                  </a:lnTo>
                  <a:lnTo>
                    <a:pt x="1311822" y="1857949"/>
                  </a:lnTo>
                  <a:lnTo>
                    <a:pt x="1343903" y="1854292"/>
                  </a:lnTo>
                  <a:lnTo>
                    <a:pt x="1376020" y="1847585"/>
                  </a:lnTo>
                  <a:lnTo>
                    <a:pt x="1408176" y="1839353"/>
                  </a:lnTo>
                </a:path>
                <a:path w="1408429" h="1858010">
                  <a:moveTo>
                    <a:pt x="702564" y="1677543"/>
                  </a:moveTo>
                  <a:lnTo>
                    <a:pt x="702564" y="1846707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271903" y="6125508"/>
            <a:ext cx="364490" cy="3365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000" spc="-120" baseline="13888" dirty="0">
                <a:latin typeface="Symbol"/>
                <a:cs typeface="Symbol"/>
              </a:rPr>
              <a:t></a:t>
            </a:r>
            <a:r>
              <a:rPr sz="3000" spc="-442" baseline="13888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32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64492" y="4267961"/>
            <a:ext cx="281305" cy="8763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Microsoft Sans Serif"/>
                <a:cs typeface="Microsoft Sans Serif"/>
              </a:rPr>
              <a:t>Inte</a:t>
            </a:r>
            <a:r>
              <a:rPr sz="1800" spc="-10" dirty="0">
                <a:latin typeface="Microsoft Sans Serif"/>
                <a:cs typeface="Microsoft Sans Serif"/>
              </a:rPr>
              <a:t>n</a:t>
            </a:r>
            <a:r>
              <a:rPr sz="1800" dirty="0">
                <a:latin typeface="Microsoft Sans Serif"/>
                <a:cs typeface="Microsoft Sans Serif"/>
              </a:rPr>
              <a:t>sity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80401" y="6186932"/>
            <a:ext cx="1103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Freq</a:t>
            </a:r>
            <a:r>
              <a:rPr sz="1800" spc="-15" dirty="0">
                <a:latin typeface="Microsoft Sans Serif"/>
                <a:cs typeface="Microsoft Sans Serif"/>
              </a:rPr>
              <a:t>u</a:t>
            </a:r>
            <a:r>
              <a:rPr sz="1800" spc="-5" dirty="0">
                <a:latin typeface="Microsoft Sans Serif"/>
                <a:cs typeface="Microsoft Sans Serif"/>
              </a:rPr>
              <a:t>e</a:t>
            </a:r>
            <a:r>
              <a:rPr sz="1800" spc="-15" dirty="0">
                <a:latin typeface="Microsoft Sans Serif"/>
                <a:cs typeface="Microsoft Sans Serif"/>
              </a:rPr>
              <a:t>n</a:t>
            </a:r>
            <a:r>
              <a:rPr sz="1800" dirty="0">
                <a:latin typeface="Microsoft Sans Serif"/>
                <a:cs typeface="Microsoft Sans Serif"/>
              </a:rPr>
              <a:t>cy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213092" y="5276088"/>
            <a:ext cx="433070" cy="76200"/>
          </a:xfrm>
          <a:custGeom>
            <a:avLst/>
            <a:gdLst/>
            <a:ahLst/>
            <a:cxnLst/>
            <a:rect l="l" t="t" r="r" b="b"/>
            <a:pathLst>
              <a:path w="43307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433070" h="76200">
                <a:moveTo>
                  <a:pt x="356615" y="0"/>
                </a:moveTo>
                <a:lnTo>
                  <a:pt x="356615" y="76200"/>
                </a:lnTo>
                <a:lnTo>
                  <a:pt x="420115" y="44450"/>
                </a:lnTo>
                <a:lnTo>
                  <a:pt x="369315" y="44450"/>
                </a:lnTo>
                <a:lnTo>
                  <a:pt x="369315" y="31750"/>
                </a:lnTo>
                <a:lnTo>
                  <a:pt x="420115" y="31750"/>
                </a:lnTo>
                <a:lnTo>
                  <a:pt x="356615" y="0"/>
                </a:lnTo>
                <a:close/>
              </a:path>
              <a:path w="43307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433070" h="76200">
                <a:moveTo>
                  <a:pt x="356615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56615" y="44450"/>
                </a:lnTo>
                <a:lnTo>
                  <a:pt x="356615" y="31750"/>
                </a:lnTo>
                <a:close/>
              </a:path>
              <a:path w="433070" h="76200">
                <a:moveTo>
                  <a:pt x="420115" y="31750"/>
                </a:moveTo>
                <a:lnTo>
                  <a:pt x="369315" y="31750"/>
                </a:lnTo>
                <a:lnTo>
                  <a:pt x="369315" y="44450"/>
                </a:lnTo>
                <a:lnTo>
                  <a:pt x="420115" y="44450"/>
                </a:lnTo>
                <a:lnTo>
                  <a:pt x="432815" y="38100"/>
                </a:lnTo>
                <a:lnTo>
                  <a:pt x="42011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202103" y="5273368"/>
            <a:ext cx="498475" cy="337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950" spc="-15" dirty="0">
                <a:latin typeface="Symbol"/>
                <a:cs typeface="Symbol"/>
              </a:rPr>
              <a:t></a:t>
            </a:r>
            <a:r>
              <a:rPr sz="2050" spc="-15" dirty="0">
                <a:latin typeface="Symbol"/>
                <a:cs typeface="Symbol"/>
              </a:rPr>
              <a:t></a:t>
            </a:r>
            <a:r>
              <a:rPr sz="1650" spc="-22" baseline="-25252" dirty="0">
                <a:latin typeface="Times New Roman"/>
                <a:cs typeface="Times New Roman"/>
              </a:rPr>
              <a:t>32</a:t>
            </a:r>
            <a:endParaRPr sz="1650" baseline="-25252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2742" y="5616041"/>
            <a:ext cx="54590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Sans Serif"/>
                <a:cs typeface="Microsoft Sans Serif"/>
              </a:rPr>
              <a:t>There</a:t>
            </a:r>
            <a:r>
              <a:rPr sz="2000" spc="114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is</a:t>
            </a:r>
            <a:r>
              <a:rPr sz="2000" spc="10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corresponding</a:t>
            </a:r>
            <a:r>
              <a:rPr sz="2000" spc="114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‘spread’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in</a:t>
            </a:r>
            <a:r>
              <a:rPr sz="2000" spc="114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the</a:t>
            </a:r>
            <a:r>
              <a:rPr sz="2000" spc="10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emitted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frequency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73426" y="4172957"/>
            <a:ext cx="2726055" cy="1014094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400" spc="-5" dirty="0">
                <a:latin typeface="Microsoft Sans Serif"/>
                <a:cs typeface="Microsoft Sans Serif"/>
              </a:rPr>
              <a:t>n </a:t>
            </a:r>
            <a:r>
              <a:rPr sz="2400" dirty="0">
                <a:latin typeface="Microsoft Sans Serif"/>
                <a:cs typeface="Microsoft Sans Serif"/>
              </a:rPr>
              <a:t>=</a:t>
            </a:r>
            <a:r>
              <a:rPr sz="2400" spc="-5" dirty="0">
                <a:latin typeface="Microsoft Sans Serif"/>
                <a:cs typeface="Microsoft Sans Serif"/>
              </a:rPr>
              <a:t> 1</a:t>
            </a:r>
            <a:endParaRPr sz="2400">
              <a:latin typeface="Microsoft Sans Serif"/>
              <a:cs typeface="Microsoft Sans Serif"/>
            </a:endParaRPr>
          </a:p>
          <a:p>
            <a:pPr marL="666115">
              <a:lnSpc>
                <a:spcPct val="100000"/>
              </a:lnSpc>
              <a:spcBef>
                <a:spcPts val="830"/>
              </a:spcBef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Energy</a:t>
            </a:r>
            <a:r>
              <a:rPr sz="2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time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21150" y="2662808"/>
            <a:ext cx="479171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Microsoft Sans Serif"/>
                <a:cs typeface="Microsoft Sans Serif"/>
              </a:rPr>
              <a:t>An electron </a:t>
            </a:r>
            <a:r>
              <a:rPr sz="2000" spc="-10" dirty="0">
                <a:latin typeface="Microsoft Sans Serif"/>
                <a:cs typeface="Microsoft Sans Serif"/>
              </a:rPr>
              <a:t>in </a:t>
            </a:r>
            <a:r>
              <a:rPr sz="2000" i="1" dirty="0">
                <a:latin typeface="Arial"/>
                <a:cs typeface="Arial"/>
              </a:rPr>
              <a:t>n </a:t>
            </a:r>
            <a:r>
              <a:rPr sz="2000" dirty="0">
                <a:latin typeface="Microsoft Sans Serif"/>
                <a:cs typeface="Microsoft Sans Serif"/>
              </a:rPr>
              <a:t>= 3 </a:t>
            </a:r>
            <a:r>
              <a:rPr sz="2000" spc="-10" dirty="0">
                <a:latin typeface="Microsoft Sans Serif"/>
                <a:cs typeface="Microsoft Sans Serif"/>
              </a:rPr>
              <a:t>will </a:t>
            </a:r>
            <a:r>
              <a:rPr sz="2000" spc="-5" dirty="0">
                <a:latin typeface="Microsoft Sans Serif"/>
                <a:cs typeface="Microsoft Sans Serif"/>
              </a:rPr>
              <a:t>spontaneously </a:t>
            </a:r>
            <a:r>
              <a:rPr sz="2000" dirty="0">
                <a:latin typeface="Microsoft Sans Serif"/>
                <a:cs typeface="Microsoft Sans Serif"/>
              </a:rPr>
              <a:t> decay </a:t>
            </a:r>
            <a:r>
              <a:rPr sz="2000" spc="-5" dirty="0">
                <a:latin typeface="Microsoft Sans Serif"/>
                <a:cs typeface="Microsoft Sans Serif"/>
              </a:rPr>
              <a:t>to </a:t>
            </a:r>
            <a:r>
              <a:rPr sz="2000" dirty="0">
                <a:latin typeface="Microsoft Sans Serif"/>
                <a:cs typeface="Microsoft Sans Serif"/>
              </a:rPr>
              <a:t>a </a:t>
            </a:r>
            <a:r>
              <a:rPr sz="2000" spc="-5" dirty="0">
                <a:latin typeface="Microsoft Sans Serif"/>
                <a:cs typeface="Microsoft Sans Serif"/>
              </a:rPr>
              <a:t>lower level after </a:t>
            </a:r>
            <a:r>
              <a:rPr sz="2000" dirty="0">
                <a:latin typeface="Microsoft Sans Serif"/>
                <a:cs typeface="Microsoft Sans Serif"/>
              </a:rPr>
              <a:t>a </a:t>
            </a:r>
            <a:r>
              <a:rPr sz="2000" spc="-5" dirty="0">
                <a:latin typeface="Microsoft Sans Serif"/>
                <a:cs typeface="Microsoft Sans Serif"/>
              </a:rPr>
              <a:t>lifetime </a:t>
            </a:r>
            <a:r>
              <a:rPr sz="2000" dirty="0">
                <a:latin typeface="Microsoft Sans Serif"/>
                <a:cs typeface="Microsoft Sans Serif"/>
              </a:rPr>
              <a:t>of 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order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~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10</a:t>
            </a:r>
            <a:r>
              <a:rPr sz="1950" spc="7" baseline="25641" dirty="0">
                <a:latin typeface="Microsoft Sans Serif"/>
                <a:cs typeface="Microsoft Sans Serif"/>
              </a:rPr>
              <a:t>-8</a:t>
            </a:r>
            <a:r>
              <a:rPr sz="1950" spc="292" baseline="25641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-18288" y="0"/>
            <a:ext cx="9182100" cy="6896100"/>
            <a:chOff x="-18288" y="0"/>
            <a:chExt cx="9182100" cy="6896100"/>
          </a:xfrm>
        </p:grpSpPr>
        <p:sp>
          <p:nvSpPr>
            <p:cNvPr id="27" name="object 27"/>
            <p:cNvSpPr/>
            <p:nvPr/>
          </p:nvSpPr>
          <p:spPr>
            <a:xfrm>
              <a:off x="761" y="761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38100">
              <a:solidFill>
                <a:srgbClr val="CC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814" y="44957"/>
              <a:ext cx="9072880" cy="937260"/>
            </a:xfrm>
            <a:custGeom>
              <a:avLst/>
              <a:gdLst/>
              <a:ahLst/>
              <a:cxnLst/>
              <a:rect l="l" t="t" r="r" b="b"/>
              <a:pathLst>
                <a:path w="9072880" h="937260">
                  <a:moveTo>
                    <a:pt x="9072372" y="0"/>
                  </a:moveTo>
                  <a:lnTo>
                    <a:pt x="0" y="0"/>
                  </a:lnTo>
                  <a:lnTo>
                    <a:pt x="0" y="937260"/>
                  </a:lnTo>
                  <a:lnTo>
                    <a:pt x="9072372" y="937260"/>
                  </a:lnTo>
                  <a:lnTo>
                    <a:pt x="9072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814" y="44957"/>
              <a:ext cx="9072880" cy="937260"/>
            </a:xfrm>
            <a:custGeom>
              <a:avLst/>
              <a:gdLst/>
              <a:ahLst/>
              <a:cxnLst/>
              <a:rect l="l" t="t" r="r" b="b"/>
              <a:pathLst>
                <a:path w="9072880" h="937260">
                  <a:moveTo>
                    <a:pt x="0" y="937260"/>
                  </a:moveTo>
                  <a:lnTo>
                    <a:pt x="9072372" y="937260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93726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014015" y="1469221"/>
              <a:ext cx="650875" cy="0"/>
            </a:xfrm>
            <a:custGeom>
              <a:avLst/>
              <a:gdLst/>
              <a:ahLst/>
              <a:cxnLst/>
              <a:rect l="l" t="t" r="r" b="b"/>
              <a:pathLst>
                <a:path w="650875">
                  <a:moveTo>
                    <a:pt x="0" y="0"/>
                  </a:moveTo>
                  <a:lnTo>
                    <a:pt x="650381" y="0"/>
                  </a:lnTo>
                </a:path>
              </a:pathLst>
            </a:custGeom>
            <a:ln w="153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035708" y="918112"/>
            <a:ext cx="546100" cy="10229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78435">
              <a:lnSpc>
                <a:spcPct val="100000"/>
              </a:lnSpc>
              <a:spcBef>
                <a:spcPts val="395"/>
              </a:spcBef>
            </a:pPr>
            <a:r>
              <a:rPr sz="2850" i="1" spc="630" dirty="0">
                <a:latin typeface="Times New Roman"/>
                <a:cs typeface="Times New Roman"/>
              </a:rPr>
              <a:t>h</a:t>
            </a: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850" spc="405" dirty="0">
                <a:latin typeface="Times New Roman"/>
                <a:cs typeface="Times New Roman"/>
              </a:rPr>
              <a:t>4</a:t>
            </a:r>
            <a:r>
              <a:rPr sz="3200" spc="500" dirty="0">
                <a:latin typeface="Symbol"/>
                <a:cs typeface="Symbol"/>
              </a:rPr>
              <a:t>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89924" y="1182394"/>
            <a:ext cx="1712595" cy="464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412240" algn="l"/>
              </a:tabLst>
            </a:pPr>
            <a:r>
              <a:rPr sz="2850" spc="720" dirty="0">
                <a:latin typeface="Symbol"/>
                <a:cs typeface="Symbol"/>
              </a:rPr>
              <a:t></a:t>
            </a:r>
            <a:r>
              <a:rPr sz="2850" i="1" spc="735" dirty="0">
                <a:latin typeface="Times New Roman"/>
                <a:cs typeface="Times New Roman"/>
              </a:rPr>
              <a:t>E</a:t>
            </a:r>
            <a:r>
              <a:rPr sz="2850" spc="730" dirty="0">
                <a:latin typeface="Symbol"/>
                <a:cs typeface="Symbol"/>
              </a:rPr>
              <a:t></a:t>
            </a:r>
            <a:r>
              <a:rPr sz="2850" i="1" spc="350" dirty="0">
                <a:latin typeface="Times New Roman"/>
                <a:cs typeface="Times New Roman"/>
              </a:rPr>
              <a:t>t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2850" spc="695" dirty="0">
                <a:latin typeface="Symbol"/>
                <a:cs typeface="Symbol"/>
              </a:rPr>
              <a:t></a:t>
            </a:r>
            <a:endParaRPr sz="2850">
              <a:latin typeface="Symbol"/>
              <a:cs typeface="Symbo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111501" y="968502"/>
            <a:ext cx="2689860" cy="970915"/>
          </a:xfrm>
          <a:custGeom>
            <a:avLst/>
            <a:gdLst/>
            <a:ahLst/>
            <a:cxnLst/>
            <a:rect l="l" t="t" r="r" b="b"/>
            <a:pathLst>
              <a:path w="2689860" h="970914">
                <a:moveTo>
                  <a:pt x="0" y="970788"/>
                </a:moveTo>
                <a:lnTo>
                  <a:pt x="2689860" y="970788"/>
                </a:lnTo>
                <a:lnTo>
                  <a:pt x="2689860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ln w="25908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161239" y="351790"/>
            <a:ext cx="6346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5400" spc="15" baseline="27777" dirty="0">
                <a:solidFill>
                  <a:srgbClr val="CC00FF"/>
                </a:solidFill>
                <a:latin typeface="Calibri"/>
                <a:cs typeface="Calibri"/>
              </a:rPr>
              <a:t>Appendix:</a:t>
            </a:r>
            <a:r>
              <a:rPr sz="2400" b="0" spc="10" dirty="0">
                <a:solidFill>
                  <a:srgbClr val="044834"/>
                </a:solidFill>
                <a:latin typeface="Microsoft Sans Serif"/>
                <a:cs typeface="Microsoft Sans Serif"/>
              </a:rPr>
              <a:t>Energy-time</a:t>
            </a:r>
            <a:r>
              <a:rPr sz="2400" b="0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044834"/>
                </a:solidFill>
                <a:latin typeface="Microsoft Sans Serif"/>
                <a:cs typeface="Microsoft Sans Serif"/>
              </a:rPr>
              <a:t>uncertainty</a:t>
            </a:r>
            <a:r>
              <a:rPr sz="2400" b="0" spc="15" dirty="0">
                <a:solidFill>
                  <a:srgbClr val="044834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044834"/>
                </a:solidFill>
                <a:latin typeface="Microsoft Sans Serif"/>
                <a:cs typeface="Microsoft Sans Serif"/>
              </a:rPr>
              <a:t>relation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32621" y="6568516"/>
            <a:ext cx="15557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045C75"/>
                </a:solidFill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831" y="548640"/>
            <a:ext cx="8964295" cy="6166485"/>
          </a:xfrm>
          <a:custGeom>
            <a:avLst/>
            <a:gdLst/>
            <a:ahLst/>
            <a:cxnLst/>
            <a:rect l="l" t="t" r="r" b="b"/>
            <a:pathLst>
              <a:path w="8964295" h="6166484">
                <a:moveTo>
                  <a:pt x="8964168" y="0"/>
                </a:moveTo>
                <a:lnTo>
                  <a:pt x="0" y="0"/>
                </a:lnTo>
                <a:lnTo>
                  <a:pt x="0" y="6166104"/>
                </a:lnTo>
                <a:lnTo>
                  <a:pt x="8964168" y="6166104"/>
                </a:lnTo>
                <a:lnTo>
                  <a:pt x="8964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8876" y="404622"/>
            <a:ext cx="8632190" cy="147574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14350">
              <a:lnSpc>
                <a:spcPts val="2690"/>
              </a:lnSpc>
              <a:spcBef>
                <a:spcPts val="740"/>
              </a:spcBef>
            </a:pPr>
            <a:r>
              <a:rPr sz="2600" dirty="0">
                <a:solidFill>
                  <a:srgbClr val="FF0000"/>
                </a:solidFill>
                <a:latin typeface="Wingdings"/>
                <a:cs typeface="Wingdings"/>
              </a:rPr>
              <a:t></a:t>
            </a:r>
            <a:r>
              <a:rPr sz="2600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Matter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and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radiation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have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</a:t>
            </a:r>
            <a:r>
              <a:rPr sz="2800" spc="7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CC0000"/>
                </a:solidFill>
                <a:latin typeface="Microsoft Sans Serif"/>
                <a:cs typeface="Microsoft Sans Serif"/>
              </a:rPr>
              <a:t>dual</a:t>
            </a:r>
            <a:r>
              <a:rPr sz="2800" spc="35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CC0000"/>
                </a:solidFill>
                <a:latin typeface="Microsoft Sans Serif"/>
                <a:cs typeface="Microsoft Sans Serif"/>
              </a:rPr>
              <a:t>nature</a:t>
            </a:r>
            <a:r>
              <a:rPr sz="2800" spc="50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2800" spc="730" dirty="0">
                <a:latin typeface="Microsoft Sans Serif"/>
                <a:cs typeface="Microsoft Sans Serif"/>
              </a:rPr>
              <a:t>–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of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both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wave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and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particle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040"/>
              </a:spcBef>
            </a:pPr>
            <a:r>
              <a:rPr sz="2800" spc="-5" dirty="0">
                <a:solidFill>
                  <a:srgbClr val="FF0000"/>
                </a:solidFill>
                <a:latin typeface="Wingdings"/>
                <a:cs typeface="Wingdings"/>
              </a:rPr>
              <a:t></a:t>
            </a:r>
            <a:r>
              <a:rPr sz="28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The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matter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wave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associated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with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particle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has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876" y="1770379"/>
            <a:ext cx="4458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Microsoft Sans Serif"/>
                <a:cs typeface="Microsoft Sans Serif"/>
              </a:rPr>
              <a:t>Broglie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wavelength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given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by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876" y="2794203"/>
            <a:ext cx="8561705" cy="7937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745"/>
              </a:spcBef>
            </a:pPr>
            <a:r>
              <a:rPr sz="2800" spc="-5" dirty="0">
                <a:solidFill>
                  <a:srgbClr val="FF0000"/>
                </a:solidFill>
                <a:latin typeface="Wingdings"/>
                <a:cs typeface="Wingdings"/>
              </a:rPr>
              <a:t></a:t>
            </a:r>
            <a:r>
              <a:rPr sz="28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</a:t>
            </a:r>
            <a:r>
              <a:rPr sz="2800" spc="-1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(localized)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particle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can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be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represented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by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group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of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waves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called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wave</a:t>
            </a:r>
            <a:r>
              <a:rPr sz="2800" spc="5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packet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8876" y="4501337"/>
            <a:ext cx="6780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Wingdings"/>
                <a:cs typeface="Wingdings"/>
              </a:rPr>
              <a:t></a:t>
            </a:r>
            <a:r>
              <a:rPr sz="28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The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group</a:t>
            </a:r>
            <a:r>
              <a:rPr sz="2800" spc="5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velocity</a:t>
            </a:r>
            <a:r>
              <a:rPr sz="2800" spc="3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of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wave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packet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is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876" y="5867196"/>
            <a:ext cx="6838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Wingdings"/>
                <a:cs typeface="Wingdings"/>
              </a:rPr>
              <a:t></a:t>
            </a:r>
            <a:r>
              <a:rPr sz="28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The</a:t>
            </a:r>
            <a:r>
              <a:rPr sz="2800" spc="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phase</a:t>
            </a:r>
            <a:r>
              <a:rPr sz="2800" spc="3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velocity</a:t>
            </a:r>
            <a:r>
              <a:rPr sz="2800" spc="4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of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the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wave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packet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is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42725" y="2261100"/>
            <a:ext cx="316230" cy="0"/>
          </a:xfrm>
          <a:custGeom>
            <a:avLst/>
            <a:gdLst/>
            <a:ahLst/>
            <a:cxnLst/>
            <a:rect l="l" t="t" r="r" b="b"/>
            <a:pathLst>
              <a:path w="316229">
                <a:moveTo>
                  <a:pt x="0" y="0"/>
                </a:moveTo>
                <a:lnTo>
                  <a:pt x="315843" y="0"/>
                </a:lnTo>
              </a:path>
            </a:pathLst>
          </a:custGeom>
          <a:ln w="132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22747" y="2257848"/>
            <a:ext cx="220979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50" i="1" spc="409" dirty="0">
                <a:latin typeface="Times New Roman"/>
                <a:cs typeface="Times New Roman"/>
              </a:rPr>
              <a:t>p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34318" y="1984999"/>
            <a:ext cx="1012190" cy="434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  <a:tabLst>
                <a:tab pos="765175" algn="l"/>
              </a:tabLst>
            </a:pPr>
            <a:r>
              <a:rPr sz="2650" spc="340" dirty="0">
                <a:latin typeface="Symbol"/>
                <a:cs typeface="Symbol"/>
              </a:rPr>
              <a:t></a:t>
            </a:r>
            <a:r>
              <a:rPr sz="2650" spc="300" dirty="0">
                <a:latin typeface="Times New Roman"/>
                <a:cs typeface="Times New Roman"/>
              </a:rPr>
              <a:t> </a:t>
            </a:r>
            <a:r>
              <a:rPr sz="2450" spc="450" dirty="0">
                <a:latin typeface="Symbol"/>
                <a:cs typeface="Symbol"/>
              </a:rPr>
              <a:t></a:t>
            </a:r>
            <a:r>
              <a:rPr sz="2450" spc="450" dirty="0">
                <a:latin typeface="Times New Roman"/>
                <a:cs typeface="Times New Roman"/>
              </a:rPr>
              <a:t>	</a:t>
            </a:r>
            <a:r>
              <a:rPr sz="3675" i="1" spc="615" baseline="35147" dirty="0">
                <a:latin typeface="Times New Roman"/>
                <a:cs typeface="Times New Roman"/>
              </a:rPr>
              <a:t>h</a:t>
            </a:r>
            <a:endParaRPr sz="3675" baseline="35147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93957" y="1836229"/>
            <a:ext cx="3178175" cy="2774315"/>
            <a:chOff x="4993957" y="1836229"/>
            <a:chExt cx="3178175" cy="2774315"/>
          </a:xfrm>
        </p:grpSpPr>
        <p:sp>
          <p:nvSpPr>
            <p:cNvPr id="13" name="object 13"/>
            <p:cNvSpPr/>
            <p:nvPr/>
          </p:nvSpPr>
          <p:spPr>
            <a:xfrm>
              <a:off x="4998720" y="1840992"/>
              <a:ext cx="1161415" cy="871855"/>
            </a:xfrm>
            <a:custGeom>
              <a:avLst/>
              <a:gdLst/>
              <a:ahLst/>
              <a:cxnLst/>
              <a:rect l="l" t="t" r="r" b="b"/>
              <a:pathLst>
                <a:path w="1161414" h="871855">
                  <a:moveTo>
                    <a:pt x="0" y="871727"/>
                  </a:moveTo>
                  <a:lnTo>
                    <a:pt x="1161288" y="871727"/>
                  </a:lnTo>
                  <a:lnTo>
                    <a:pt x="1161288" y="0"/>
                  </a:lnTo>
                  <a:lnTo>
                    <a:pt x="0" y="0"/>
                  </a:lnTo>
                  <a:lnTo>
                    <a:pt x="0" y="871727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0216" y="3140964"/>
              <a:ext cx="1871472" cy="146913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231380" y="4576571"/>
            <a:ext cx="1457325" cy="695325"/>
          </a:xfrm>
          <a:prstGeom prst="rect">
            <a:avLst/>
          </a:prstGeom>
          <a:solidFill>
            <a:srgbClr val="FFFFFF"/>
          </a:solidFill>
          <a:ln w="9144">
            <a:solidFill>
              <a:srgbClr val="CC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30"/>
              </a:spcBef>
              <a:tabLst>
                <a:tab pos="700405" algn="l"/>
              </a:tabLst>
            </a:pPr>
            <a:r>
              <a:rPr sz="3350" i="1" spc="355" dirty="0">
                <a:latin typeface="Times New Roman"/>
                <a:cs typeface="Times New Roman"/>
              </a:rPr>
              <a:t>v</a:t>
            </a:r>
            <a:r>
              <a:rPr sz="2925" i="1" spc="532" baseline="-24216" dirty="0">
                <a:latin typeface="Times New Roman"/>
                <a:cs typeface="Times New Roman"/>
              </a:rPr>
              <a:t>g	</a:t>
            </a:r>
            <a:r>
              <a:rPr sz="3350" spc="345" dirty="0">
                <a:latin typeface="Symbol"/>
                <a:cs typeface="Symbol"/>
              </a:rPr>
              <a:t></a:t>
            </a:r>
            <a:r>
              <a:rPr sz="3350" spc="105" dirty="0">
                <a:latin typeface="Times New Roman"/>
                <a:cs typeface="Times New Roman"/>
              </a:rPr>
              <a:t> </a:t>
            </a:r>
            <a:r>
              <a:rPr sz="3350" i="1" spc="280" dirty="0">
                <a:latin typeface="Times New Roman"/>
                <a:cs typeface="Times New Roman"/>
              </a:rPr>
              <a:t>v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214760" y="6018343"/>
            <a:ext cx="469900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587" y="0"/>
                </a:lnTo>
              </a:path>
            </a:pathLst>
          </a:custGeom>
          <a:ln w="115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231380" y="5583935"/>
            <a:ext cx="1567180" cy="802005"/>
          </a:xfrm>
          <a:prstGeom prst="rect">
            <a:avLst/>
          </a:prstGeom>
          <a:solidFill>
            <a:srgbClr val="FFFFFF"/>
          </a:solidFill>
          <a:ln w="9144">
            <a:solidFill>
              <a:srgbClr val="CC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06475">
              <a:lnSpc>
                <a:spcPts val="1870"/>
              </a:lnSpc>
            </a:pPr>
            <a:r>
              <a:rPr sz="3375" i="1" spc="839" baseline="-24691" dirty="0">
                <a:latin typeface="Times New Roman"/>
                <a:cs typeface="Times New Roman"/>
              </a:rPr>
              <a:t>c</a:t>
            </a:r>
            <a:r>
              <a:rPr sz="3375" i="1" spc="-375" baseline="-24691" dirty="0">
                <a:latin typeface="Times New Roman"/>
                <a:cs typeface="Times New Roman"/>
              </a:rPr>
              <a:t> </a:t>
            </a:r>
            <a:r>
              <a:rPr sz="1300" spc="375" dirty="0"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  <a:p>
            <a:pPr marL="63500">
              <a:lnSpc>
                <a:spcPts val="2570"/>
              </a:lnSpc>
              <a:tabLst>
                <a:tab pos="617855" algn="l"/>
                <a:tab pos="1118235" algn="l"/>
              </a:tabLst>
            </a:pPr>
            <a:r>
              <a:rPr sz="2250" i="1" spc="645" dirty="0">
                <a:latin typeface="Times New Roman"/>
                <a:cs typeface="Times New Roman"/>
              </a:rPr>
              <a:t>v</a:t>
            </a:r>
            <a:r>
              <a:rPr sz="1950" i="1" spc="967" baseline="-23504" dirty="0">
                <a:latin typeface="Times New Roman"/>
                <a:cs typeface="Times New Roman"/>
              </a:rPr>
              <a:t>p	</a:t>
            </a:r>
            <a:r>
              <a:rPr sz="2250" spc="690" dirty="0">
                <a:latin typeface="Symbol"/>
                <a:cs typeface="Symbol"/>
              </a:rPr>
              <a:t></a:t>
            </a:r>
            <a:r>
              <a:rPr sz="2250" spc="690" dirty="0">
                <a:latin typeface="Times New Roman"/>
                <a:cs typeface="Times New Roman"/>
              </a:rPr>
              <a:t>	</a:t>
            </a:r>
            <a:r>
              <a:rPr sz="3375" i="1" spc="839" baseline="-43209" dirty="0">
                <a:latin typeface="Times New Roman"/>
                <a:cs typeface="Times New Roman"/>
              </a:rPr>
              <a:t>v</a:t>
            </a:r>
            <a:endParaRPr sz="3375" baseline="-43209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38100">
            <a:solidFill>
              <a:srgbClr val="CC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571747" y="9855"/>
            <a:ext cx="1533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Calibri"/>
                <a:cs typeface="Calibri"/>
              </a:rPr>
              <a:t>Summa</a:t>
            </a:r>
            <a:r>
              <a:rPr spc="10" dirty="0">
                <a:latin typeface="Calibri"/>
                <a:cs typeface="Calibri"/>
              </a:rPr>
              <a:t>r</a:t>
            </a:r>
            <a:r>
              <a:rPr spc="-5" dirty="0">
                <a:latin typeface="Calibri"/>
                <a:cs typeface="Calibri"/>
              </a:rPr>
              <a:t>y: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81" y="0"/>
            <a:ext cx="9145905" cy="6858000"/>
            <a:chOff x="-881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47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0762" cy="10199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81" y="52959"/>
              <a:ext cx="9145643" cy="900811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515112" y="1929383"/>
            <a:ext cx="7772400" cy="3142615"/>
          </a:xfrm>
          <a:custGeom>
            <a:avLst/>
            <a:gdLst/>
            <a:ahLst/>
            <a:cxnLst/>
            <a:rect l="l" t="t" r="r" b="b"/>
            <a:pathLst>
              <a:path w="7772400" h="3142615">
                <a:moveTo>
                  <a:pt x="7772400" y="0"/>
                </a:moveTo>
                <a:lnTo>
                  <a:pt x="0" y="0"/>
                </a:lnTo>
                <a:lnTo>
                  <a:pt x="0" y="3142488"/>
                </a:lnTo>
                <a:lnTo>
                  <a:pt x="7772400" y="3142488"/>
                </a:lnTo>
                <a:lnTo>
                  <a:pt x="777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3851" y="2200097"/>
            <a:ext cx="25215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C0000"/>
                </a:solidFill>
                <a:latin typeface="Wingdings"/>
                <a:cs typeface="Wingdings"/>
              </a:rPr>
              <a:t></a:t>
            </a:r>
            <a:r>
              <a:rPr sz="2800" spc="3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CC0000"/>
                </a:solidFill>
                <a:latin typeface="Microsoft Sans Serif"/>
                <a:cs typeface="Microsoft Sans Serif"/>
              </a:rPr>
              <a:t>Heisenberg’s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33317" y="2200097"/>
            <a:ext cx="47758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96135" algn="l"/>
                <a:tab pos="3766820" algn="l"/>
                <a:tab pos="4365625" algn="l"/>
              </a:tabLst>
            </a:pPr>
            <a:r>
              <a:rPr sz="28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u</a:t>
            </a:r>
            <a:r>
              <a:rPr sz="2800" spc="5" dirty="0">
                <a:solidFill>
                  <a:srgbClr val="CC0000"/>
                </a:solidFill>
                <a:latin typeface="Microsoft Sans Serif"/>
                <a:cs typeface="Microsoft Sans Serif"/>
              </a:rPr>
              <a:t>n</a:t>
            </a:r>
            <a:r>
              <a:rPr sz="28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c</a:t>
            </a:r>
            <a:r>
              <a:rPr sz="2800" dirty="0">
                <a:solidFill>
                  <a:srgbClr val="CC0000"/>
                </a:solidFill>
                <a:latin typeface="Microsoft Sans Serif"/>
                <a:cs typeface="Microsoft Sans Serif"/>
              </a:rPr>
              <a:t>e</a:t>
            </a:r>
            <a:r>
              <a:rPr sz="28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rt</a:t>
            </a:r>
            <a:r>
              <a:rPr sz="2800" spc="5" dirty="0">
                <a:solidFill>
                  <a:srgbClr val="CC0000"/>
                </a:solidFill>
                <a:latin typeface="Microsoft Sans Serif"/>
                <a:cs typeface="Microsoft Sans Serif"/>
              </a:rPr>
              <a:t>a</a:t>
            </a:r>
            <a:r>
              <a:rPr sz="2800" spc="-10" dirty="0">
                <a:solidFill>
                  <a:srgbClr val="CC0000"/>
                </a:solidFill>
                <a:latin typeface="Microsoft Sans Serif"/>
                <a:cs typeface="Microsoft Sans Serif"/>
              </a:rPr>
              <a:t>in</a:t>
            </a:r>
            <a:r>
              <a:rPr sz="28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ty</a:t>
            </a:r>
            <a:r>
              <a:rPr sz="2800" dirty="0">
                <a:solidFill>
                  <a:srgbClr val="CC0000"/>
                </a:solidFill>
                <a:latin typeface="Microsoft Sans Serif"/>
                <a:cs typeface="Microsoft Sans Serif"/>
              </a:rPr>
              <a:t>	</a:t>
            </a:r>
            <a:r>
              <a:rPr sz="28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p</a:t>
            </a:r>
            <a:r>
              <a:rPr sz="2800" dirty="0">
                <a:solidFill>
                  <a:srgbClr val="CC0000"/>
                </a:solidFill>
                <a:latin typeface="Microsoft Sans Serif"/>
                <a:cs typeface="Microsoft Sans Serif"/>
              </a:rPr>
              <a:t>r</a:t>
            </a:r>
            <a:r>
              <a:rPr sz="2800" spc="-10" dirty="0">
                <a:solidFill>
                  <a:srgbClr val="CC0000"/>
                </a:solidFill>
                <a:latin typeface="Microsoft Sans Serif"/>
                <a:cs typeface="Microsoft Sans Serif"/>
              </a:rPr>
              <a:t>inci</a:t>
            </a:r>
            <a:r>
              <a:rPr sz="2800" dirty="0">
                <a:solidFill>
                  <a:srgbClr val="CC0000"/>
                </a:solidFill>
                <a:latin typeface="Microsoft Sans Serif"/>
                <a:cs typeface="Microsoft Sans Serif"/>
              </a:rPr>
              <a:t>p</a:t>
            </a:r>
            <a:r>
              <a:rPr sz="2800" spc="-10" dirty="0">
                <a:solidFill>
                  <a:srgbClr val="CC0000"/>
                </a:solidFill>
                <a:latin typeface="Microsoft Sans Serif"/>
                <a:cs typeface="Microsoft Sans Serif"/>
              </a:rPr>
              <a:t>l</a:t>
            </a:r>
            <a:r>
              <a:rPr sz="28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e</a:t>
            </a:r>
            <a:r>
              <a:rPr sz="2800" dirty="0">
                <a:solidFill>
                  <a:srgbClr val="CC0000"/>
                </a:solidFill>
                <a:latin typeface="Microsoft Sans Serif"/>
                <a:cs typeface="Microsoft Sans Serif"/>
              </a:rPr>
              <a:t>	</a:t>
            </a:r>
            <a:r>
              <a:rPr sz="2800" spc="-10" dirty="0">
                <a:latin typeface="Microsoft Sans Serif"/>
                <a:cs typeface="Microsoft Sans Serif"/>
              </a:rPr>
              <a:t>is</a:t>
            </a:r>
            <a:r>
              <a:rPr sz="2800" dirty="0">
                <a:latin typeface="Microsoft Sans Serif"/>
                <a:cs typeface="Microsoft Sans Serif"/>
              </a:rPr>
              <a:t>	an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3851" y="2627502"/>
            <a:ext cx="7616190" cy="2402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Sans Serif"/>
                <a:cs typeface="Microsoft Sans Serif"/>
              </a:rPr>
              <a:t>important</a:t>
            </a:r>
            <a:r>
              <a:rPr sz="2800" dirty="0">
                <a:latin typeface="Microsoft Sans Serif"/>
                <a:cs typeface="Microsoft Sans Serif"/>
              </a:rPr>
              <a:t> consequence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the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wave-particle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duality </a:t>
            </a:r>
            <a:r>
              <a:rPr sz="2800" dirty="0">
                <a:latin typeface="Microsoft Sans Serif"/>
                <a:cs typeface="Microsoft Sans Serif"/>
              </a:rPr>
              <a:t>of </a:t>
            </a:r>
            <a:r>
              <a:rPr sz="2800" spc="-5" dirty="0">
                <a:latin typeface="Microsoft Sans Serif"/>
                <a:cs typeface="Microsoft Sans Serif"/>
              </a:rPr>
              <a:t>matter </a:t>
            </a:r>
            <a:r>
              <a:rPr sz="2800" dirty="0">
                <a:latin typeface="Microsoft Sans Serif"/>
                <a:cs typeface="Microsoft Sans Serif"/>
              </a:rPr>
              <a:t>and </a:t>
            </a:r>
            <a:r>
              <a:rPr sz="2800" spc="-5" dirty="0">
                <a:latin typeface="Microsoft Sans Serif"/>
                <a:cs typeface="Microsoft Sans Serif"/>
              </a:rPr>
              <a:t>radiation </a:t>
            </a:r>
            <a:r>
              <a:rPr sz="2800" dirty="0">
                <a:latin typeface="Microsoft Sans Serif"/>
                <a:cs typeface="Microsoft Sans Serif"/>
              </a:rPr>
              <a:t>and </a:t>
            </a:r>
            <a:r>
              <a:rPr sz="2800" spc="-10" dirty="0">
                <a:latin typeface="Microsoft Sans Serif"/>
                <a:cs typeface="Microsoft Sans Serif"/>
              </a:rPr>
              <a:t>is </a:t>
            </a:r>
            <a:r>
              <a:rPr sz="28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inherent </a:t>
            </a:r>
            <a:r>
              <a:rPr sz="2800" spc="-5" dirty="0">
                <a:latin typeface="Microsoft Sans Serif"/>
                <a:cs typeface="Microsoft Sans Serif"/>
              </a:rPr>
              <a:t>to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the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quantum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description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nature</a:t>
            </a:r>
            <a:endParaRPr sz="2800">
              <a:latin typeface="Microsoft Sans Serif"/>
              <a:cs typeface="Microsoft Sans Serif"/>
            </a:endParaRPr>
          </a:p>
          <a:p>
            <a:pPr marL="12700" marR="6350" algn="just">
              <a:lnSpc>
                <a:spcPct val="100000"/>
              </a:lnSpc>
              <a:spcBef>
                <a:spcPts val="1920"/>
              </a:spcBef>
            </a:pPr>
            <a:r>
              <a:rPr sz="2800" spc="-5" dirty="0">
                <a:latin typeface="Wingdings"/>
                <a:cs typeface="Wingdings"/>
              </a:rPr>
              <a:t>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It</a:t>
            </a:r>
            <a:r>
              <a:rPr sz="2800" spc="3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applies</a:t>
            </a:r>
            <a:r>
              <a:rPr sz="2800" spc="35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to</a:t>
            </a:r>
            <a:r>
              <a:rPr sz="2800" spc="34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all</a:t>
            </a:r>
            <a:r>
              <a:rPr sz="2800" spc="33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conjugate</a:t>
            </a:r>
            <a:r>
              <a:rPr sz="2800" spc="355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variables</a:t>
            </a:r>
            <a:r>
              <a:rPr sz="2800" spc="365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and</a:t>
            </a:r>
            <a:r>
              <a:rPr sz="2800" spc="3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also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to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the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notion</a:t>
            </a:r>
            <a:r>
              <a:rPr sz="2800" spc="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the</a:t>
            </a:r>
            <a:r>
              <a:rPr sz="2800" spc="4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wave</a:t>
            </a:r>
            <a:r>
              <a:rPr sz="2800" spc="35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CC0000"/>
                </a:solidFill>
                <a:latin typeface="Microsoft Sans Serif"/>
                <a:cs typeface="Microsoft Sans Serif"/>
              </a:rPr>
              <a:t>packet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25666" y="5829385"/>
            <a:ext cx="650875" cy="0"/>
          </a:xfrm>
          <a:custGeom>
            <a:avLst/>
            <a:gdLst/>
            <a:ahLst/>
            <a:cxnLst/>
            <a:rect l="l" t="t" r="r" b="b"/>
            <a:pathLst>
              <a:path w="650875">
                <a:moveTo>
                  <a:pt x="0" y="0"/>
                </a:moveTo>
                <a:lnTo>
                  <a:pt x="650381" y="0"/>
                </a:lnTo>
              </a:path>
            </a:pathLst>
          </a:custGeom>
          <a:ln w="153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60060" y="5278276"/>
            <a:ext cx="533400" cy="10229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65735">
              <a:lnSpc>
                <a:spcPct val="100000"/>
              </a:lnSpc>
              <a:spcBef>
                <a:spcPts val="395"/>
              </a:spcBef>
            </a:pPr>
            <a:r>
              <a:rPr sz="2850" i="1" spc="630" dirty="0">
                <a:latin typeface="Times New Roman"/>
                <a:cs typeface="Times New Roman"/>
              </a:rPr>
              <a:t>h</a:t>
            </a:r>
            <a:endParaRPr sz="2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r>
              <a:rPr sz="2850" spc="405" dirty="0">
                <a:latin typeface="Times New Roman"/>
                <a:cs typeface="Times New Roman"/>
              </a:rPr>
              <a:t>4</a:t>
            </a:r>
            <a:r>
              <a:rPr sz="3200" spc="500" dirty="0">
                <a:latin typeface="Symbol"/>
                <a:cs typeface="Symbol"/>
              </a:rPr>
              <a:t>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14276" y="5542558"/>
            <a:ext cx="1699895" cy="464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1399540" algn="l"/>
              </a:tabLst>
            </a:pPr>
            <a:r>
              <a:rPr sz="2850" spc="720" dirty="0">
                <a:latin typeface="Symbol"/>
                <a:cs typeface="Symbol"/>
              </a:rPr>
              <a:t></a:t>
            </a:r>
            <a:r>
              <a:rPr sz="2850" i="1" spc="735" dirty="0">
                <a:latin typeface="Times New Roman"/>
                <a:cs typeface="Times New Roman"/>
              </a:rPr>
              <a:t>E</a:t>
            </a:r>
            <a:r>
              <a:rPr sz="2850" spc="730" dirty="0">
                <a:latin typeface="Symbol"/>
                <a:cs typeface="Symbol"/>
              </a:rPr>
              <a:t></a:t>
            </a:r>
            <a:r>
              <a:rPr sz="2850" i="1" spc="350" dirty="0">
                <a:latin typeface="Times New Roman"/>
                <a:cs typeface="Times New Roman"/>
              </a:rPr>
              <a:t>t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2850" spc="695" dirty="0">
                <a:latin typeface="Symbol"/>
                <a:cs typeface="Symbol"/>
              </a:rPr>
              <a:t></a:t>
            </a:r>
            <a:endParaRPr sz="2850">
              <a:latin typeface="Symbol"/>
              <a:cs typeface="Symbo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817757" y="5315648"/>
            <a:ext cx="5308600" cy="996950"/>
            <a:chOff x="2817757" y="5315648"/>
            <a:chExt cx="5308600" cy="996950"/>
          </a:xfrm>
        </p:grpSpPr>
        <p:sp>
          <p:nvSpPr>
            <p:cNvPr id="16" name="object 16"/>
            <p:cNvSpPr/>
            <p:nvPr/>
          </p:nvSpPr>
          <p:spPr>
            <a:xfrm>
              <a:off x="5423154" y="5328665"/>
              <a:ext cx="2689860" cy="970915"/>
            </a:xfrm>
            <a:custGeom>
              <a:avLst/>
              <a:gdLst/>
              <a:ahLst/>
              <a:cxnLst/>
              <a:rect l="l" t="t" r="r" b="b"/>
              <a:pathLst>
                <a:path w="2689859" h="970914">
                  <a:moveTo>
                    <a:pt x="0" y="970787"/>
                  </a:moveTo>
                  <a:lnTo>
                    <a:pt x="2689859" y="970787"/>
                  </a:lnTo>
                  <a:lnTo>
                    <a:pt x="2689859" y="0"/>
                  </a:lnTo>
                  <a:lnTo>
                    <a:pt x="0" y="0"/>
                  </a:lnTo>
                  <a:lnTo>
                    <a:pt x="0" y="970787"/>
                  </a:lnTo>
                  <a:close/>
                </a:path>
              </a:pathLst>
            </a:custGeom>
            <a:ln w="25908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25695" y="5829385"/>
              <a:ext cx="650875" cy="0"/>
            </a:xfrm>
            <a:custGeom>
              <a:avLst/>
              <a:gdLst/>
              <a:ahLst/>
              <a:cxnLst/>
              <a:rect l="l" t="t" r="r" b="b"/>
              <a:pathLst>
                <a:path w="650875">
                  <a:moveTo>
                    <a:pt x="0" y="0"/>
                  </a:moveTo>
                  <a:lnTo>
                    <a:pt x="650339" y="0"/>
                  </a:lnTo>
                </a:path>
              </a:pathLst>
            </a:custGeom>
            <a:ln w="153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861105" y="5278276"/>
            <a:ext cx="533400" cy="10229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65735">
              <a:lnSpc>
                <a:spcPct val="100000"/>
              </a:lnSpc>
              <a:spcBef>
                <a:spcPts val="395"/>
              </a:spcBef>
            </a:pPr>
            <a:r>
              <a:rPr sz="2850" i="1" spc="630" dirty="0">
                <a:latin typeface="Times New Roman"/>
                <a:cs typeface="Times New Roman"/>
              </a:rPr>
              <a:t>h</a:t>
            </a:r>
            <a:endParaRPr sz="2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r>
              <a:rPr sz="2850" spc="405" dirty="0">
                <a:latin typeface="Times New Roman"/>
                <a:cs typeface="Times New Roman"/>
              </a:rPr>
              <a:t>4</a:t>
            </a:r>
            <a:r>
              <a:rPr sz="3200" spc="500" dirty="0">
                <a:latin typeface="Symbol"/>
                <a:cs typeface="Symbol"/>
              </a:rPr>
              <a:t>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11779" y="5786060"/>
            <a:ext cx="14859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650" i="1" spc="330" dirty="0">
                <a:latin typeface="Times New Roman"/>
                <a:cs typeface="Times New Roman"/>
              </a:rPr>
              <a:t>x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8852" y="5542558"/>
            <a:ext cx="1736089" cy="464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1435735" algn="l"/>
              </a:tabLst>
            </a:pPr>
            <a:r>
              <a:rPr sz="2850" spc="720" dirty="0">
                <a:latin typeface="Symbol"/>
                <a:cs typeface="Symbol"/>
              </a:rPr>
              <a:t></a:t>
            </a:r>
            <a:r>
              <a:rPr sz="2850" i="1" spc="509" dirty="0">
                <a:latin typeface="Times New Roman"/>
                <a:cs typeface="Times New Roman"/>
              </a:rPr>
              <a:t>x</a:t>
            </a:r>
            <a:r>
              <a:rPr sz="2850" spc="730" dirty="0">
                <a:latin typeface="Symbol"/>
                <a:cs typeface="Symbol"/>
              </a:rPr>
              <a:t></a:t>
            </a:r>
            <a:r>
              <a:rPr sz="2850" i="1" spc="630" dirty="0">
                <a:latin typeface="Times New Roman"/>
                <a:cs typeface="Times New Roman"/>
              </a:rPr>
              <a:t>p</a:t>
            </a:r>
            <a:r>
              <a:rPr sz="2850" i="1" dirty="0">
                <a:latin typeface="Times New Roman"/>
                <a:cs typeface="Times New Roman"/>
              </a:rPr>
              <a:t>	</a:t>
            </a:r>
            <a:r>
              <a:rPr sz="2850" spc="695" dirty="0">
                <a:latin typeface="Symbol"/>
                <a:cs typeface="Symbol"/>
              </a:rPr>
              <a:t></a:t>
            </a:r>
            <a:endParaRPr sz="2850">
              <a:latin typeface="Symbol"/>
              <a:cs typeface="Symbo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-18288" y="0"/>
            <a:ext cx="9182100" cy="6896100"/>
            <a:chOff x="-18288" y="0"/>
            <a:chExt cx="9182100" cy="6896100"/>
          </a:xfrm>
        </p:grpSpPr>
        <p:sp>
          <p:nvSpPr>
            <p:cNvPr id="22" name="object 22"/>
            <p:cNvSpPr/>
            <p:nvPr/>
          </p:nvSpPr>
          <p:spPr>
            <a:xfrm>
              <a:off x="887729" y="5328665"/>
              <a:ext cx="2689860" cy="970915"/>
            </a:xfrm>
            <a:custGeom>
              <a:avLst/>
              <a:gdLst/>
              <a:ahLst/>
              <a:cxnLst/>
              <a:rect l="l" t="t" r="r" b="b"/>
              <a:pathLst>
                <a:path w="2689860" h="970914">
                  <a:moveTo>
                    <a:pt x="0" y="970787"/>
                  </a:moveTo>
                  <a:lnTo>
                    <a:pt x="2689860" y="970787"/>
                  </a:lnTo>
                  <a:lnTo>
                    <a:pt x="2689860" y="0"/>
                  </a:lnTo>
                  <a:lnTo>
                    <a:pt x="0" y="0"/>
                  </a:lnTo>
                  <a:lnTo>
                    <a:pt x="0" y="970787"/>
                  </a:lnTo>
                  <a:close/>
                </a:path>
              </a:pathLst>
            </a:custGeom>
            <a:ln w="25907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1" y="761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38100">
              <a:solidFill>
                <a:srgbClr val="CC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78603" y="1226786"/>
              <a:ext cx="862965" cy="0"/>
            </a:xfrm>
            <a:custGeom>
              <a:avLst/>
              <a:gdLst/>
              <a:ahLst/>
              <a:cxnLst/>
              <a:rect l="l" t="t" r="r" b="b"/>
              <a:pathLst>
                <a:path w="862965">
                  <a:moveTo>
                    <a:pt x="0" y="0"/>
                  </a:moveTo>
                  <a:lnTo>
                    <a:pt x="862881" y="0"/>
                  </a:lnTo>
                </a:path>
              </a:pathLst>
            </a:custGeom>
            <a:ln w="165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104768" y="1184720"/>
            <a:ext cx="597535" cy="542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3050" i="1" spc="670" dirty="0">
                <a:latin typeface="Times New Roman"/>
                <a:cs typeface="Times New Roman"/>
              </a:rPr>
              <a:t>d</a:t>
            </a:r>
            <a:r>
              <a:rPr sz="3400" spc="535" dirty="0">
                <a:latin typeface="Symbol"/>
                <a:cs typeface="Symbol"/>
              </a:rPr>
              <a:t></a:t>
            </a:r>
            <a:endParaRPr sz="340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35281" y="1181790"/>
            <a:ext cx="17526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750" i="1" spc="400" dirty="0">
                <a:latin typeface="Times New Roman"/>
                <a:cs typeface="Times New Roman"/>
              </a:rPr>
              <a:t>p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42623" y="1181790"/>
            <a:ext cx="17526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750" i="1" spc="400" dirty="0">
                <a:latin typeface="Times New Roman"/>
                <a:cs typeface="Times New Roman"/>
              </a:rPr>
              <a:t>g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33170" y="587716"/>
            <a:ext cx="1652905" cy="542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17195" indent="-392430">
              <a:lnSpc>
                <a:spcPct val="100000"/>
              </a:lnSpc>
              <a:spcBef>
                <a:spcPts val="90"/>
              </a:spcBef>
              <a:buSzPct val="89705"/>
              <a:buChar char=""/>
              <a:tabLst>
                <a:tab pos="417830" algn="l"/>
              </a:tabLst>
            </a:pPr>
            <a:r>
              <a:rPr sz="5100" spc="802" baseline="-37581" dirty="0">
                <a:latin typeface="Symbol"/>
                <a:cs typeface="Symbol"/>
              </a:rPr>
              <a:t></a:t>
            </a:r>
            <a:r>
              <a:rPr sz="5100" spc="502" baseline="-37581" dirty="0">
                <a:latin typeface="Times New Roman"/>
                <a:cs typeface="Times New Roman"/>
              </a:rPr>
              <a:t> </a:t>
            </a:r>
            <a:r>
              <a:rPr sz="3050" i="1" spc="665" dirty="0">
                <a:latin typeface="Times New Roman"/>
                <a:cs typeface="Times New Roman"/>
              </a:rPr>
              <a:t>dv</a:t>
            </a:r>
            <a:r>
              <a:rPr sz="2625" i="1" spc="997" baseline="-23809" dirty="0">
                <a:latin typeface="Times New Roman"/>
                <a:cs typeface="Times New Roman"/>
              </a:rPr>
              <a:t>p</a:t>
            </a:r>
            <a:endParaRPr sz="2625" baseline="-23809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476782" y="922659"/>
            <a:ext cx="1327785" cy="4927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639445" algn="l"/>
              </a:tabLst>
            </a:pPr>
            <a:r>
              <a:rPr sz="3050" i="1" spc="590" dirty="0">
                <a:latin typeface="Times New Roman"/>
                <a:cs typeface="Times New Roman"/>
              </a:rPr>
              <a:t>v	</a:t>
            </a:r>
            <a:r>
              <a:rPr sz="3050" spc="730" dirty="0">
                <a:latin typeface="Symbol"/>
                <a:cs typeface="Symbol"/>
              </a:rPr>
              <a:t></a:t>
            </a:r>
            <a:r>
              <a:rPr sz="3050" spc="110" dirty="0">
                <a:latin typeface="Times New Roman"/>
                <a:cs typeface="Times New Roman"/>
              </a:rPr>
              <a:t> </a:t>
            </a:r>
            <a:r>
              <a:rPr sz="3050" i="1" spc="590" dirty="0">
                <a:latin typeface="Times New Roman"/>
                <a:cs typeface="Times New Roman"/>
              </a:rPr>
              <a:t>v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396740" y="638555"/>
            <a:ext cx="3537585" cy="1087120"/>
          </a:xfrm>
          <a:custGeom>
            <a:avLst/>
            <a:gdLst/>
            <a:ahLst/>
            <a:cxnLst/>
            <a:rect l="l" t="t" r="r" b="b"/>
            <a:pathLst>
              <a:path w="3537584" h="1087120">
                <a:moveTo>
                  <a:pt x="0" y="1086612"/>
                </a:moveTo>
                <a:lnTo>
                  <a:pt x="3537204" y="1086612"/>
                </a:lnTo>
                <a:lnTo>
                  <a:pt x="3537204" y="0"/>
                </a:lnTo>
                <a:lnTo>
                  <a:pt x="0" y="0"/>
                </a:lnTo>
                <a:lnTo>
                  <a:pt x="0" y="1086612"/>
                </a:lnTo>
                <a:close/>
              </a:path>
            </a:pathLst>
          </a:custGeom>
          <a:ln w="9143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5343" y="143255"/>
            <a:ext cx="9058910" cy="4908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71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35"/>
              </a:spcBef>
            </a:pPr>
            <a:r>
              <a:rPr sz="2800" spc="-5" dirty="0">
                <a:solidFill>
                  <a:srgbClr val="CC0000"/>
                </a:solidFill>
                <a:latin typeface="Wingdings"/>
                <a:cs typeface="Wingdings"/>
              </a:rPr>
              <a:t></a:t>
            </a:r>
            <a:r>
              <a:rPr sz="2800" spc="85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Group</a:t>
            </a:r>
            <a:r>
              <a:rPr sz="2800" spc="45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velosity</a:t>
            </a:r>
            <a:r>
              <a:rPr sz="2800" spc="35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CC0000"/>
                </a:solidFill>
                <a:latin typeface="Microsoft Sans Serif"/>
                <a:cs typeface="Microsoft Sans Serif"/>
              </a:rPr>
              <a:t>and</a:t>
            </a:r>
            <a:r>
              <a:rPr sz="2800" spc="40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CC0000"/>
                </a:solidFill>
                <a:latin typeface="Microsoft Sans Serif"/>
                <a:cs typeface="Microsoft Sans Serif"/>
              </a:rPr>
              <a:t>phase</a:t>
            </a:r>
            <a:r>
              <a:rPr sz="2800" spc="35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velocity</a:t>
            </a:r>
            <a:r>
              <a:rPr sz="2800" spc="40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CC0000"/>
                </a:solidFill>
                <a:latin typeface="Microsoft Sans Serif"/>
                <a:cs typeface="Microsoft Sans Serif"/>
              </a:rPr>
              <a:t>can</a:t>
            </a:r>
            <a:r>
              <a:rPr sz="2800" spc="35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be</a:t>
            </a:r>
            <a:r>
              <a:rPr sz="2800" spc="40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related</a:t>
            </a:r>
            <a:r>
              <a:rPr sz="2800" spc="50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CC0000"/>
                </a:solidFill>
                <a:latin typeface="Microsoft Sans Serif"/>
                <a:cs typeface="Microsoft Sans Serif"/>
              </a:rPr>
              <a:t>by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81" y="0"/>
            <a:ext cx="9145905" cy="6858000"/>
            <a:chOff x="-881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47"/>
              <a:ext cx="9143999" cy="10261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1" cy="5999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9090762" cy="10199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881" y="52959"/>
              <a:ext cx="9145643" cy="90081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76783" y="1362582"/>
            <a:ext cx="791845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30575" marR="5080" indent="-331851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CC0000"/>
                </a:solidFill>
                <a:latin typeface="Microsoft Sans Serif"/>
                <a:cs typeface="Microsoft Sans Serif"/>
              </a:rPr>
              <a:t>What</a:t>
            </a:r>
            <a:r>
              <a:rPr sz="3200" spc="25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CC0000"/>
                </a:solidFill>
                <a:latin typeface="Microsoft Sans Serif"/>
                <a:cs typeface="Microsoft Sans Serif"/>
              </a:rPr>
              <a:t>next? </a:t>
            </a:r>
            <a:r>
              <a:rPr sz="3200" spc="840" dirty="0">
                <a:solidFill>
                  <a:srgbClr val="CC0000"/>
                </a:solidFill>
                <a:latin typeface="Microsoft Sans Serif"/>
                <a:cs typeface="Microsoft Sans Serif"/>
              </a:rPr>
              <a:t>–</a:t>
            </a:r>
            <a:r>
              <a:rPr sz="3200" spc="30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Matter</a:t>
            </a:r>
            <a:r>
              <a:rPr sz="3200" spc="20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CC0000"/>
                </a:solidFill>
                <a:latin typeface="Microsoft Sans Serif"/>
                <a:cs typeface="Microsoft Sans Serif"/>
              </a:rPr>
              <a:t>wave</a:t>
            </a:r>
            <a:r>
              <a:rPr sz="3200" spc="15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CC0000"/>
                </a:solidFill>
                <a:latin typeface="Microsoft Sans Serif"/>
                <a:cs typeface="Microsoft Sans Serif"/>
              </a:rPr>
              <a:t>interference</a:t>
            </a:r>
            <a:r>
              <a:rPr sz="3200" spc="15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CC0000"/>
                </a:solidFill>
                <a:latin typeface="Microsoft Sans Serif"/>
                <a:cs typeface="Microsoft Sans Serif"/>
              </a:rPr>
              <a:t>for</a:t>
            </a:r>
            <a:r>
              <a:rPr sz="3200" spc="10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CC0000"/>
                </a:solidFill>
                <a:latin typeface="Microsoft Sans Serif"/>
                <a:cs typeface="Microsoft Sans Serif"/>
              </a:rPr>
              <a:t>a </a:t>
            </a:r>
            <a:r>
              <a:rPr sz="3200" spc="-835" dirty="0">
                <a:solidFill>
                  <a:srgbClr val="CC0000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CC0000"/>
                </a:solidFill>
                <a:latin typeface="Microsoft Sans Serif"/>
                <a:cs typeface="Microsoft Sans Serif"/>
              </a:rPr>
              <a:t>Virus?!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2853" y="3044444"/>
            <a:ext cx="77235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FF"/>
                </a:solidFill>
                <a:latin typeface="Microsoft Sans Serif"/>
                <a:cs typeface="Microsoft Sans Serif"/>
              </a:rPr>
              <a:t>If</a:t>
            </a:r>
            <a:r>
              <a:rPr sz="3600" spc="4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36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there</a:t>
            </a:r>
            <a:r>
              <a:rPr sz="3600" spc="4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3600" spc="-15" dirty="0">
                <a:solidFill>
                  <a:srgbClr val="0000FF"/>
                </a:solidFill>
                <a:latin typeface="Microsoft Sans Serif"/>
                <a:cs typeface="Microsoft Sans Serif"/>
              </a:rPr>
              <a:t>is</a:t>
            </a:r>
            <a:r>
              <a:rPr sz="3600" spc="4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36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wave,</a:t>
            </a:r>
            <a:r>
              <a:rPr sz="3600" spc="3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36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there</a:t>
            </a:r>
            <a:r>
              <a:rPr sz="3600" spc="4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FF"/>
                </a:solidFill>
                <a:latin typeface="Microsoft Sans Serif"/>
                <a:cs typeface="Microsoft Sans Serif"/>
              </a:rPr>
              <a:t>must</a:t>
            </a:r>
            <a:r>
              <a:rPr sz="3600" spc="4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36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be</a:t>
            </a:r>
            <a:r>
              <a:rPr sz="3600" spc="45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36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a</a:t>
            </a:r>
            <a:r>
              <a:rPr sz="3600" spc="4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3600" spc="-5" dirty="0">
                <a:solidFill>
                  <a:srgbClr val="0000FF"/>
                </a:solidFill>
                <a:latin typeface="Microsoft Sans Serif"/>
                <a:cs typeface="Microsoft Sans Serif"/>
              </a:rPr>
              <a:t>wave</a:t>
            </a:r>
            <a:endParaRPr sz="3600">
              <a:latin typeface="Microsoft Sans Serif"/>
              <a:cs typeface="Microsoft Sans Serif"/>
            </a:endParaRPr>
          </a:p>
          <a:p>
            <a:pPr marL="273050" algn="ctr">
              <a:lnSpc>
                <a:spcPct val="100000"/>
              </a:lnSpc>
            </a:pPr>
            <a:r>
              <a:rPr sz="3600" spc="420" dirty="0">
                <a:solidFill>
                  <a:srgbClr val="0000FF"/>
                </a:solidFill>
                <a:latin typeface="Microsoft Sans Serif"/>
                <a:cs typeface="Microsoft Sans Serif"/>
              </a:rPr>
              <a:t>equation………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5002" y="4909769"/>
            <a:ext cx="57404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CC0000"/>
                </a:solidFill>
                <a:latin typeface="Arial"/>
                <a:cs typeface="Arial"/>
              </a:rPr>
              <a:t>The</a:t>
            </a:r>
            <a:r>
              <a:rPr sz="3600" b="1" spc="-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C0000"/>
                </a:solidFill>
                <a:latin typeface="Arial"/>
                <a:cs typeface="Arial"/>
              </a:rPr>
              <a:t>Schrödinger</a:t>
            </a:r>
            <a:r>
              <a:rPr sz="3600" b="1" spc="-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CC0000"/>
                </a:solidFill>
                <a:latin typeface="Arial"/>
                <a:cs typeface="Arial"/>
              </a:rPr>
              <a:t>Equation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200080" y="5719508"/>
            <a:ext cx="1033780" cy="387350"/>
            <a:chOff x="4200080" y="5719508"/>
            <a:chExt cx="1033780" cy="387350"/>
          </a:xfrm>
        </p:grpSpPr>
        <p:sp>
          <p:nvSpPr>
            <p:cNvPr id="12" name="object 12"/>
            <p:cNvSpPr/>
            <p:nvPr/>
          </p:nvSpPr>
          <p:spPr>
            <a:xfrm>
              <a:off x="4213097" y="5732526"/>
              <a:ext cx="1007744" cy="361315"/>
            </a:xfrm>
            <a:custGeom>
              <a:avLst/>
              <a:gdLst/>
              <a:ahLst/>
              <a:cxnLst/>
              <a:rect l="l" t="t" r="r" b="b"/>
              <a:pathLst>
                <a:path w="1007745" h="361314">
                  <a:moveTo>
                    <a:pt x="755523" y="0"/>
                  </a:moveTo>
                  <a:lnTo>
                    <a:pt x="251840" y="0"/>
                  </a:lnTo>
                  <a:lnTo>
                    <a:pt x="251840" y="180594"/>
                  </a:lnTo>
                  <a:lnTo>
                    <a:pt x="0" y="180594"/>
                  </a:lnTo>
                  <a:lnTo>
                    <a:pt x="503681" y="361188"/>
                  </a:lnTo>
                  <a:lnTo>
                    <a:pt x="1007363" y="180594"/>
                  </a:lnTo>
                  <a:lnTo>
                    <a:pt x="755523" y="180594"/>
                  </a:lnTo>
                  <a:lnTo>
                    <a:pt x="755523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13097" y="5732526"/>
              <a:ext cx="1007744" cy="361315"/>
            </a:xfrm>
            <a:custGeom>
              <a:avLst/>
              <a:gdLst/>
              <a:ahLst/>
              <a:cxnLst/>
              <a:rect l="l" t="t" r="r" b="b"/>
              <a:pathLst>
                <a:path w="1007745" h="361314">
                  <a:moveTo>
                    <a:pt x="0" y="180594"/>
                  </a:moveTo>
                  <a:lnTo>
                    <a:pt x="251840" y="180594"/>
                  </a:lnTo>
                  <a:lnTo>
                    <a:pt x="251840" y="0"/>
                  </a:lnTo>
                  <a:lnTo>
                    <a:pt x="755523" y="0"/>
                  </a:lnTo>
                  <a:lnTo>
                    <a:pt x="755523" y="180594"/>
                  </a:lnTo>
                  <a:lnTo>
                    <a:pt x="1007363" y="180594"/>
                  </a:lnTo>
                  <a:lnTo>
                    <a:pt x="503681" y="361188"/>
                  </a:lnTo>
                  <a:lnTo>
                    <a:pt x="0" y="180594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787902" y="6107379"/>
            <a:ext cx="1930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NEXT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CHAPTER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-18288" y="0"/>
            <a:ext cx="9182100" cy="6896100"/>
            <a:chOff x="-18288" y="0"/>
            <a:chExt cx="9182100" cy="6896100"/>
          </a:xfrm>
        </p:grpSpPr>
        <p:sp>
          <p:nvSpPr>
            <p:cNvPr id="16" name="object 16"/>
            <p:cNvSpPr/>
            <p:nvPr/>
          </p:nvSpPr>
          <p:spPr>
            <a:xfrm>
              <a:off x="761" y="761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38100">
              <a:solidFill>
                <a:srgbClr val="CC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338" y="44957"/>
              <a:ext cx="9072880" cy="937260"/>
            </a:xfrm>
            <a:custGeom>
              <a:avLst/>
              <a:gdLst/>
              <a:ahLst/>
              <a:cxnLst/>
              <a:rect l="l" t="t" r="r" b="b"/>
              <a:pathLst>
                <a:path w="9072880" h="937260">
                  <a:moveTo>
                    <a:pt x="9072372" y="0"/>
                  </a:moveTo>
                  <a:lnTo>
                    <a:pt x="0" y="0"/>
                  </a:lnTo>
                  <a:lnTo>
                    <a:pt x="0" y="937260"/>
                  </a:lnTo>
                  <a:lnTo>
                    <a:pt x="9072372" y="937260"/>
                  </a:lnTo>
                  <a:lnTo>
                    <a:pt x="9072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338" y="44957"/>
              <a:ext cx="9072880" cy="937260"/>
            </a:xfrm>
            <a:custGeom>
              <a:avLst/>
              <a:gdLst/>
              <a:ahLst/>
              <a:cxnLst/>
              <a:rect l="l" t="t" r="r" b="b"/>
              <a:pathLst>
                <a:path w="9072880" h="937260">
                  <a:moveTo>
                    <a:pt x="0" y="937260"/>
                  </a:moveTo>
                  <a:lnTo>
                    <a:pt x="9072372" y="937260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93726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092835"/>
          </a:xfrm>
          <a:custGeom>
            <a:avLst/>
            <a:gdLst/>
            <a:ahLst/>
            <a:cxnLst/>
            <a:rect l="l" t="t" r="r" b="b"/>
            <a:pathLst>
              <a:path w="9144000" h="1092835">
                <a:moveTo>
                  <a:pt x="9144000" y="0"/>
                </a:moveTo>
                <a:lnTo>
                  <a:pt x="0" y="0"/>
                </a:lnTo>
                <a:lnTo>
                  <a:pt x="0" y="1092708"/>
                </a:lnTo>
                <a:lnTo>
                  <a:pt x="9144000" y="10927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0221" y="23876"/>
            <a:ext cx="254444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u="heavy" dirty="0">
                <a:solidFill>
                  <a:srgbClr val="FF33CC"/>
                </a:solidFill>
                <a:uFill>
                  <a:solidFill>
                    <a:srgbClr val="FF33CC"/>
                  </a:solidFill>
                </a:uFill>
              </a:rPr>
              <a:t>AS</a:t>
            </a:r>
            <a:r>
              <a:rPr sz="2600" u="heavy" spc="5" dirty="0">
                <a:solidFill>
                  <a:srgbClr val="FF33CC"/>
                </a:solidFill>
                <a:uFill>
                  <a:solidFill>
                    <a:srgbClr val="FF33CC"/>
                  </a:solidFill>
                </a:uFill>
              </a:rPr>
              <a:t>S</a:t>
            </a:r>
            <a:r>
              <a:rPr sz="2600" u="heavy" dirty="0">
                <a:solidFill>
                  <a:srgbClr val="FF33CC"/>
                </a:solidFill>
                <a:uFill>
                  <a:solidFill>
                    <a:srgbClr val="FF33CC"/>
                  </a:solidFill>
                </a:uFill>
              </a:rPr>
              <a:t>IGNM</a:t>
            </a:r>
            <a:r>
              <a:rPr sz="2600" u="heavy" spc="5" dirty="0">
                <a:solidFill>
                  <a:srgbClr val="FF33CC"/>
                </a:solidFill>
                <a:uFill>
                  <a:solidFill>
                    <a:srgbClr val="FF33CC"/>
                  </a:solidFill>
                </a:uFill>
              </a:rPr>
              <a:t>E</a:t>
            </a:r>
            <a:r>
              <a:rPr sz="2600" u="heavy" dirty="0">
                <a:solidFill>
                  <a:srgbClr val="FF33CC"/>
                </a:solidFill>
                <a:uFill>
                  <a:solidFill>
                    <a:srgbClr val="FF33CC"/>
                  </a:solidFill>
                </a:uFill>
              </a:rPr>
              <a:t>N</a:t>
            </a:r>
            <a:r>
              <a:rPr sz="2600" u="heavy" spc="-140" dirty="0">
                <a:solidFill>
                  <a:srgbClr val="FF33CC"/>
                </a:solidFill>
                <a:uFill>
                  <a:solidFill>
                    <a:srgbClr val="FF33CC"/>
                  </a:solidFill>
                </a:uFill>
              </a:rPr>
              <a:t>T</a:t>
            </a:r>
            <a:r>
              <a:rPr sz="2600" u="heavy" spc="-5" dirty="0">
                <a:solidFill>
                  <a:srgbClr val="FF33CC"/>
                </a:solidFill>
                <a:uFill>
                  <a:solidFill>
                    <a:srgbClr val="FF33CC"/>
                  </a:solidFill>
                </a:uFill>
              </a:rPr>
              <a:t>-</a:t>
            </a:r>
            <a:r>
              <a:rPr sz="2600" u="heavy" dirty="0">
                <a:solidFill>
                  <a:srgbClr val="FF33CC"/>
                </a:solidFill>
                <a:uFill>
                  <a:solidFill>
                    <a:srgbClr val="FF33CC"/>
                  </a:solidFill>
                </a:uFill>
              </a:rPr>
              <a:t>V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86664" y="3241040"/>
            <a:ext cx="882015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43180" indent="-27940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2794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Show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that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the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group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velocity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v</a:t>
            </a:r>
            <a:r>
              <a:rPr sz="1800" b="1" spc="7" baseline="-20833" dirty="0">
                <a:latin typeface="Times New Roman"/>
                <a:cs typeface="Times New Roman"/>
              </a:rPr>
              <a:t>g</a:t>
            </a:r>
            <a:r>
              <a:rPr sz="1800" b="1" spc="240" baseline="-20833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and phase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velocity</a:t>
            </a:r>
            <a:r>
              <a:rPr sz="1800" b="1" spc="-5" dirty="0">
                <a:latin typeface="Times New Roman"/>
                <a:cs typeface="Times New Roman"/>
              </a:rPr>
              <a:t> v</a:t>
            </a:r>
            <a:r>
              <a:rPr sz="1800" b="1" spc="-7" baseline="-20833" dirty="0">
                <a:latin typeface="Times New Roman"/>
                <a:cs typeface="Times New Roman"/>
              </a:rPr>
              <a:t>p</a:t>
            </a:r>
            <a:r>
              <a:rPr sz="1800" b="1" spc="225" baseline="-20833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relativistic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particle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satisfy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the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relation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v</a:t>
            </a:r>
            <a:r>
              <a:rPr sz="1800" b="1" i="1" baseline="-20833" dirty="0">
                <a:latin typeface="Times New Roman"/>
                <a:cs typeface="Times New Roman"/>
              </a:rPr>
              <a:t>p</a:t>
            </a:r>
            <a:r>
              <a:rPr sz="1800" b="1" i="1" dirty="0">
                <a:latin typeface="Times New Roman"/>
                <a:cs typeface="Times New Roman"/>
              </a:rPr>
              <a:t>v</a:t>
            </a:r>
            <a:r>
              <a:rPr sz="1800" b="1" i="1" baseline="-20833" dirty="0">
                <a:latin typeface="Times New Roman"/>
                <a:cs typeface="Times New Roman"/>
              </a:rPr>
              <a:t>g</a:t>
            </a:r>
            <a:r>
              <a:rPr sz="1800" b="1" i="1" spc="209" baseline="-20833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=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</a:t>
            </a:r>
            <a:r>
              <a:rPr sz="1800" b="1" baseline="25462" dirty="0">
                <a:latin typeface="Times New Roman"/>
                <a:cs typeface="Times New Roman"/>
              </a:rPr>
              <a:t>2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 startAt="3"/>
            </a:pPr>
            <a:endParaRPr sz="2300">
              <a:latin typeface="Times New Roman"/>
              <a:cs typeface="Times New Roman"/>
            </a:endParaRPr>
          </a:p>
          <a:p>
            <a:pPr marL="393700" marR="248920" indent="-342900">
              <a:lnSpc>
                <a:spcPct val="100000"/>
              </a:lnSpc>
              <a:spcBef>
                <a:spcPts val="1675"/>
              </a:spcBef>
              <a:buAutoNum type="arabicPeriod" startAt="3"/>
              <a:tabLst>
                <a:tab pos="393065" algn="l"/>
                <a:tab pos="3937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A </a:t>
            </a:r>
            <a:r>
              <a:rPr sz="1800" b="1" dirty="0">
                <a:latin typeface="Times New Roman"/>
                <a:cs typeface="Times New Roman"/>
              </a:rPr>
              <a:t>particle of </a:t>
            </a:r>
            <a:r>
              <a:rPr sz="1800" b="1" spc="-5" dirty="0">
                <a:latin typeface="Times New Roman"/>
                <a:cs typeface="Times New Roman"/>
              </a:rPr>
              <a:t>mass </a:t>
            </a:r>
            <a:r>
              <a:rPr sz="1800" b="1" dirty="0">
                <a:latin typeface="Times New Roman"/>
                <a:cs typeface="Times New Roman"/>
              </a:rPr>
              <a:t>50g </a:t>
            </a:r>
            <a:r>
              <a:rPr sz="1800" b="1" spc="-5" dirty="0">
                <a:latin typeface="Times New Roman"/>
                <a:cs typeface="Times New Roman"/>
              </a:rPr>
              <a:t>moves </a:t>
            </a:r>
            <a:r>
              <a:rPr sz="1800" b="1" dirty="0">
                <a:latin typeface="Times New Roman"/>
                <a:cs typeface="Times New Roman"/>
              </a:rPr>
              <a:t>at 100 m/s. Find </a:t>
            </a:r>
            <a:r>
              <a:rPr sz="1800" b="1" spc="-5" dirty="0">
                <a:latin typeface="Times New Roman"/>
                <a:cs typeface="Times New Roman"/>
              </a:rPr>
              <a:t>the uncertainty in its momentum </a:t>
            </a:r>
            <a:r>
              <a:rPr sz="1800" b="1" dirty="0">
                <a:latin typeface="Times New Roman"/>
                <a:cs typeface="Times New Roman"/>
              </a:rPr>
              <a:t>if </a:t>
            </a:r>
            <a:r>
              <a:rPr sz="1800" b="1" spc="-5" dirty="0">
                <a:latin typeface="Times New Roman"/>
                <a:cs typeface="Times New Roman"/>
              </a:rPr>
              <a:t>its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position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is </a:t>
            </a:r>
            <a:r>
              <a:rPr sz="1800" b="1" dirty="0">
                <a:latin typeface="Times New Roman"/>
                <a:cs typeface="Times New Roman"/>
              </a:rPr>
              <a:t>known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to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accuracy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mm. Find</a:t>
            </a:r>
            <a:r>
              <a:rPr sz="1800" b="1" spc="-5" dirty="0">
                <a:latin typeface="Times New Roman"/>
                <a:cs typeface="Times New Roman"/>
              </a:rPr>
              <a:t> the </a:t>
            </a:r>
            <a:r>
              <a:rPr sz="1800" b="1" dirty="0">
                <a:latin typeface="Times New Roman"/>
                <a:cs typeface="Times New Roman"/>
              </a:rPr>
              <a:t>ratio of</a:t>
            </a:r>
            <a:r>
              <a:rPr sz="1800" b="1" spc="-5" dirty="0">
                <a:latin typeface="Times New Roman"/>
                <a:cs typeface="Times New Roman"/>
              </a:rPr>
              <a:t> this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uncertainty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to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the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momentum</a:t>
            </a:r>
            <a:r>
              <a:rPr sz="1800" b="1" dirty="0">
                <a:latin typeface="Times New Roman"/>
                <a:cs typeface="Times New Roman"/>
              </a:rPr>
              <a:t> of </a:t>
            </a:r>
            <a:r>
              <a:rPr sz="1800" b="1" spc="-5" dirty="0">
                <a:latin typeface="Times New Roman"/>
                <a:cs typeface="Times New Roman"/>
              </a:rPr>
              <a:t>the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particle.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Justify </a:t>
            </a:r>
            <a:r>
              <a:rPr sz="1800" b="1" dirty="0">
                <a:latin typeface="Times New Roman"/>
                <a:cs typeface="Times New Roman"/>
              </a:rPr>
              <a:t>it.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864437" y="1912635"/>
            <a:ext cx="687705" cy="741680"/>
            <a:chOff x="7864437" y="1912635"/>
            <a:chExt cx="687705" cy="741680"/>
          </a:xfrm>
        </p:grpSpPr>
        <p:sp>
          <p:nvSpPr>
            <p:cNvPr id="6" name="object 6"/>
            <p:cNvSpPr/>
            <p:nvPr/>
          </p:nvSpPr>
          <p:spPr>
            <a:xfrm>
              <a:off x="7871104" y="2316175"/>
              <a:ext cx="646430" cy="73025"/>
            </a:xfrm>
            <a:custGeom>
              <a:avLst/>
              <a:gdLst/>
              <a:ahLst/>
              <a:cxnLst/>
              <a:rect l="l" t="t" r="r" b="b"/>
              <a:pathLst>
                <a:path w="646429" h="73025">
                  <a:moveTo>
                    <a:pt x="219353" y="0"/>
                  </a:moveTo>
                  <a:lnTo>
                    <a:pt x="646082" y="0"/>
                  </a:lnTo>
                </a:path>
                <a:path w="646429" h="73025">
                  <a:moveTo>
                    <a:pt x="0" y="72538"/>
                  </a:moveTo>
                  <a:lnTo>
                    <a:pt x="42651" y="51208"/>
                  </a:lnTo>
                </a:path>
              </a:pathLst>
            </a:custGeom>
            <a:ln w="134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13755" y="2373478"/>
              <a:ext cx="62230" cy="266700"/>
            </a:xfrm>
            <a:custGeom>
              <a:avLst/>
              <a:gdLst/>
              <a:ahLst/>
              <a:cxnLst/>
              <a:rect l="l" t="t" r="r" b="b"/>
              <a:pathLst>
                <a:path w="62229" h="266700">
                  <a:moveTo>
                    <a:pt x="0" y="0"/>
                  </a:moveTo>
                  <a:lnTo>
                    <a:pt x="62026" y="266393"/>
                  </a:lnTo>
                </a:path>
              </a:pathLst>
            </a:custGeom>
            <a:ln w="27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82447" y="1919937"/>
              <a:ext cx="563245" cy="720090"/>
            </a:xfrm>
            <a:custGeom>
              <a:avLst/>
              <a:gdLst/>
              <a:ahLst/>
              <a:cxnLst/>
              <a:rect l="l" t="t" r="r" b="b"/>
              <a:pathLst>
                <a:path w="563245" h="720089">
                  <a:moveTo>
                    <a:pt x="0" y="719934"/>
                  </a:moveTo>
                  <a:lnTo>
                    <a:pt x="82023" y="0"/>
                  </a:lnTo>
                </a:path>
                <a:path w="563245" h="720089">
                  <a:moveTo>
                    <a:pt x="82023" y="0"/>
                  </a:moveTo>
                  <a:lnTo>
                    <a:pt x="562757" y="0"/>
                  </a:lnTo>
                </a:path>
              </a:pathLst>
            </a:custGeom>
            <a:ln w="134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103094" y="1834630"/>
            <a:ext cx="384175" cy="8642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2350" i="1" spc="135" dirty="0">
                <a:latin typeface="Times New Roman"/>
                <a:cs typeface="Times New Roman"/>
              </a:rPr>
              <a:t>g</a:t>
            </a:r>
            <a:r>
              <a:rPr sz="2500" spc="30" dirty="0">
                <a:latin typeface="Symbol"/>
                <a:cs typeface="Symbol"/>
              </a:rPr>
              <a:t></a:t>
            </a:r>
            <a:endParaRPr sz="25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2350" spc="25" dirty="0">
                <a:latin typeface="Times New Roman"/>
                <a:cs typeface="Times New Roman"/>
              </a:rPr>
              <a:t>2</a:t>
            </a:r>
            <a:r>
              <a:rPr sz="2500" spc="25" dirty="0">
                <a:latin typeface="Symbol"/>
                <a:cs typeface="Symbol"/>
              </a:rPr>
              <a:t>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364" y="2080359"/>
            <a:ext cx="7715250" cy="6375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ts val="2745"/>
              </a:lnSpc>
              <a:spcBef>
                <a:spcPts val="90"/>
              </a:spcBef>
              <a:tabLst>
                <a:tab pos="380365" algn="l"/>
                <a:tab pos="7110095" algn="l"/>
              </a:tabLst>
            </a:pPr>
            <a:r>
              <a:rPr sz="2700" b="1" spc="-7" baseline="1543" dirty="0">
                <a:latin typeface="Times New Roman"/>
                <a:cs typeface="Times New Roman"/>
              </a:rPr>
              <a:t>2.	The</a:t>
            </a:r>
            <a:r>
              <a:rPr sz="2700" b="1" spc="7" baseline="1543" dirty="0">
                <a:latin typeface="Times New Roman"/>
                <a:cs typeface="Times New Roman"/>
              </a:rPr>
              <a:t> </a:t>
            </a:r>
            <a:r>
              <a:rPr sz="2700" b="1" spc="-7" baseline="1543" dirty="0">
                <a:latin typeface="Times New Roman"/>
                <a:cs typeface="Times New Roman"/>
              </a:rPr>
              <a:t>phase</a:t>
            </a:r>
            <a:r>
              <a:rPr sz="2700" b="1" spc="37" baseline="1543" dirty="0">
                <a:latin typeface="Times New Roman"/>
                <a:cs typeface="Times New Roman"/>
              </a:rPr>
              <a:t> </a:t>
            </a:r>
            <a:r>
              <a:rPr sz="2700" b="1" baseline="1543" dirty="0">
                <a:latin typeface="Times New Roman"/>
                <a:cs typeface="Times New Roman"/>
              </a:rPr>
              <a:t>velocity</a:t>
            </a:r>
            <a:r>
              <a:rPr sz="2700" b="1" spc="-22" baseline="1543" dirty="0">
                <a:latin typeface="Times New Roman"/>
                <a:cs typeface="Times New Roman"/>
              </a:rPr>
              <a:t> </a:t>
            </a:r>
            <a:r>
              <a:rPr sz="2700" b="1" baseline="1543" dirty="0">
                <a:latin typeface="Times New Roman"/>
                <a:cs typeface="Times New Roman"/>
              </a:rPr>
              <a:t>of</a:t>
            </a:r>
            <a:r>
              <a:rPr sz="2700" b="1" spc="-7" baseline="1543" dirty="0">
                <a:latin typeface="Times New Roman"/>
                <a:cs typeface="Times New Roman"/>
              </a:rPr>
              <a:t> </a:t>
            </a:r>
            <a:r>
              <a:rPr sz="2700" b="1" baseline="1543" dirty="0">
                <a:latin typeface="Times New Roman"/>
                <a:cs typeface="Times New Roman"/>
              </a:rPr>
              <a:t>water</a:t>
            </a:r>
            <a:r>
              <a:rPr sz="2700" b="1" spc="-60" baseline="1543" dirty="0">
                <a:latin typeface="Times New Roman"/>
                <a:cs typeface="Times New Roman"/>
              </a:rPr>
              <a:t> </a:t>
            </a:r>
            <a:r>
              <a:rPr sz="2700" b="1" baseline="1543" dirty="0">
                <a:latin typeface="Times New Roman"/>
                <a:cs typeface="Times New Roman"/>
              </a:rPr>
              <a:t>waves</a:t>
            </a:r>
            <a:r>
              <a:rPr sz="2700" b="1" spc="-30" baseline="1543" dirty="0">
                <a:latin typeface="Times New Roman"/>
                <a:cs typeface="Times New Roman"/>
              </a:rPr>
              <a:t> </a:t>
            </a:r>
            <a:r>
              <a:rPr sz="2700" b="1" baseline="1543" dirty="0">
                <a:latin typeface="Times New Roman"/>
                <a:cs typeface="Times New Roman"/>
              </a:rPr>
              <a:t>of</a:t>
            </a:r>
            <a:r>
              <a:rPr sz="2700" b="1" spc="-7" baseline="1543" dirty="0">
                <a:latin typeface="Times New Roman"/>
                <a:cs typeface="Times New Roman"/>
              </a:rPr>
              <a:t> </a:t>
            </a:r>
            <a:r>
              <a:rPr sz="2700" b="1" baseline="1543" dirty="0">
                <a:latin typeface="Times New Roman"/>
                <a:cs typeface="Times New Roman"/>
              </a:rPr>
              <a:t>wavelength</a:t>
            </a:r>
            <a:r>
              <a:rPr sz="2700" b="1" spc="7" baseline="1543" dirty="0">
                <a:latin typeface="Times New Roman"/>
                <a:cs typeface="Times New Roman"/>
              </a:rPr>
              <a:t> </a:t>
            </a:r>
            <a:r>
              <a:rPr sz="2700" baseline="1543" dirty="0">
                <a:latin typeface="Symbol"/>
                <a:cs typeface="Symbol"/>
              </a:rPr>
              <a:t></a:t>
            </a:r>
            <a:r>
              <a:rPr sz="2700" spc="-15" baseline="1543" dirty="0">
                <a:latin typeface="Times New Roman"/>
                <a:cs typeface="Times New Roman"/>
              </a:rPr>
              <a:t> </a:t>
            </a:r>
            <a:r>
              <a:rPr sz="2700" b="1" baseline="1543" dirty="0">
                <a:latin typeface="Times New Roman"/>
                <a:cs typeface="Times New Roman"/>
              </a:rPr>
              <a:t>in</a:t>
            </a:r>
            <a:r>
              <a:rPr sz="2700" b="1" spc="15" baseline="1543" dirty="0">
                <a:latin typeface="Times New Roman"/>
                <a:cs typeface="Times New Roman"/>
              </a:rPr>
              <a:t> </a:t>
            </a:r>
            <a:r>
              <a:rPr sz="2700" b="1" baseline="1543" dirty="0">
                <a:latin typeface="Times New Roman"/>
                <a:cs typeface="Times New Roman"/>
              </a:rPr>
              <a:t>deep</a:t>
            </a:r>
            <a:r>
              <a:rPr sz="2700" b="1" spc="-7" baseline="1543" dirty="0">
                <a:latin typeface="Times New Roman"/>
                <a:cs typeface="Times New Roman"/>
              </a:rPr>
              <a:t> </a:t>
            </a:r>
            <a:r>
              <a:rPr sz="2700" b="1" baseline="1543" dirty="0">
                <a:latin typeface="Times New Roman"/>
                <a:cs typeface="Times New Roman"/>
              </a:rPr>
              <a:t>water</a:t>
            </a:r>
            <a:r>
              <a:rPr sz="2700" b="1" spc="-67" baseline="1543" dirty="0">
                <a:latin typeface="Times New Roman"/>
                <a:cs typeface="Times New Roman"/>
              </a:rPr>
              <a:t> </a:t>
            </a:r>
            <a:r>
              <a:rPr sz="2700" b="1" baseline="1543" dirty="0">
                <a:latin typeface="Times New Roman"/>
                <a:cs typeface="Times New Roman"/>
              </a:rPr>
              <a:t>is	</a:t>
            </a:r>
            <a:r>
              <a:rPr sz="2350" i="1" spc="195" dirty="0">
                <a:latin typeface="Times New Roman"/>
                <a:cs typeface="Times New Roman"/>
              </a:rPr>
              <a:t>v</a:t>
            </a:r>
            <a:r>
              <a:rPr sz="2025" i="1" spc="292" baseline="-24691" dirty="0">
                <a:latin typeface="Times New Roman"/>
                <a:cs typeface="Times New Roman"/>
              </a:rPr>
              <a:t>p</a:t>
            </a:r>
            <a:r>
              <a:rPr sz="2025" i="1" spc="794" baseline="-24691" dirty="0">
                <a:latin typeface="Times New Roman"/>
                <a:cs typeface="Times New Roman"/>
              </a:rPr>
              <a:t> </a:t>
            </a:r>
            <a:r>
              <a:rPr sz="2350" spc="114" dirty="0">
                <a:latin typeface="Symbol"/>
                <a:cs typeface="Symbol"/>
              </a:rPr>
              <a:t></a:t>
            </a:r>
            <a:endParaRPr sz="2350">
              <a:latin typeface="Symbol"/>
              <a:cs typeface="Symbol"/>
            </a:endParaRPr>
          </a:p>
          <a:p>
            <a:pPr marL="381000">
              <a:lnSpc>
                <a:spcPts val="2085"/>
              </a:lnSpc>
            </a:pPr>
            <a:r>
              <a:rPr sz="1800" b="1" dirty="0">
                <a:latin typeface="Times New Roman"/>
                <a:cs typeface="Times New Roman"/>
              </a:rPr>
              <a:t>Find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the </a:t>
            </a:r>
            <a:r>
              <a:rPr sz="1800" b="1" spc="-10" dirty="0">
                <a:latin typeface="Times New Roman"/>
                <a:cs typeface="Times New Roman"/>
              </a:rPr>
              <a:t>group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velocity.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964" y="354330"/>
            <a:ext cx="8351520" cy="126619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R="328295" algn="r">
              <a:lnSpc>
                <a:spcPct val="100000"/>
              </a:lnSpc>
              <a:spcBef>
                <a:spcPts val="66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Due</a:t>
            </a:r>
            <a:r>
              <a:rPr sz="18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on</a:t>
            </a:r>
            <a:r>
              <a:rPr sz="1800" b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1/11/2013</a:t>
            </a:r>
            <a:endParaRPr sz="18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565"/>
              </a:spcBef>
              <a:tabLst>
                <a:tab pos="405765" algn="l"/>
              </a:tabLst>
            </a:pPr>
            <a:r>
              <a:rPr sz="1800" b="1" dirty="0">
                <a:latin typeface="Times New Roman"/>
                <a:cs typeface="Times New Roman"/>
              </a:rPr>
              <a:t>1.	Calculate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the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de-Broglie </a:t>
            </a:r>
            <a:r>
              <a:rPr sz="1800" b="1" dirty="0">
                <a:latin typeface="Times New Roman"/>
                <a:cs typeface="Times New Roman"/>
              </a:rPr>
              <a:t>wavelength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  <a:p>
            <a:pPr marL="406400" indent="-342900">
              <a:lnSpc>
                <a:spcPct val="100000"/>
              </a:lnSpc>
              <a:buAutoNum type="alphaLcParenBoth"/>
              <a:tabLst>
                <a:tab pos="4064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an electron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having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kinetic </a:t>
            </a:r>
            <a:r>
              <a:rPr sz="1800" b="1" dirty="0">
                <a:latin typeface="Times New Roman"/>
                <a:cs typeface="Times New Roman"/>
              </a:rPr>
              <a:t>energy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3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60" dirty="0">
                <a:latin typeface="Times New Roman"/>
                <a:cs typeface="Times New Roman"/>
              </a:rPr>
              <a:t>GeV.</a:t>
            </a:r>
            <a:endParaRPr sz="1800">
              <a:latin typeface="Times New Roman"/>
              <a:cs typeface="Times New Roman"/>
            </a:endParaRPr>
          </a:p>
          <a:p>
            <a:pPr marL="406400" indent="-342900">
              <a:lnSpc>
                <a:spcPct val="100000"/>
              </a:lnSpc>
              <a:buAutoNum type="alphaLcParenBoth"/>
              <a:tabLst>
                <a:tab pos="4064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an</a:t>
            </a:r>
            <a:r>
              <a:rPr sz="1800" b="1" dirty="0">
                <a:latin typeface="Times New Roman"/>
                <a:cs typeface="Times New Roman"/>
              </a:rPr>
              <a:t> oil </a:t>
            </a:r>
            <a:r>
              <a:rPr sz="1800" b="1" spc="-15" dirty="0">
                <a:latin typeface="Times New Roman"/>
                <a:cs typeface="Times New Roman"/>
              </a:rPr>
              <a:t>drop</a:t>
            </a:r>
            <a:r>
              <a:rPr sz="1800" b="1" dirty="0">
                <a:latin typeface="Times New Roman"/>
                <a:cs typeface="Times New Roman"/>
              </a:rPr>
              <a:t> of charge 2 x </a:t>
            </a:r>
            <a:r>
              <a:rPr sz="1800" b="1" spc="-5" dirty="0">
                <a:latin typeface="Times New Roman"/>
                <a:cs typeface="Times New Roman"/>
              </a:rPr>
              <a:t>10</a:t>
            </a:r>
            <a:r>
              <a:rPr sz="1800" b="1" spc="-7" baseline="25462" dirty="0">
                <a:latin typeface="Times New Roman"/>
                <a:cs typeface="Times New Roman"/>
              </a:rPr>
              <a:t>-8</a:t>
            </a:r>
            <a:r>
              <a:rPr sz="1800" b="1" spc="232" baseline="25462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</a:t>
            </a:r>
            <a:r>
              <a:rPr sz="1800" b="1" dirty="0">
                <a:latin typeface="Times New Roman"/>
                <a:cs typeface="Times New Roman"/>
              </a:rPr>
              <a:t> accelerated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through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potential </a:t>
            </a:r>
            <a:r>
              <a:rPr sz="1800" b="1" spc="-5" dirty="0">
                <a:latin typeface="Times New Roman"/>
                <a:cs typeface="Times New Roman"/>
              </a:rPr>
              <a:t>difference</a:t>
            </a:r>
            <a:r>
              <a:rPr sz="1800" b="1" dirty="0">
                <a:latin typeface="Times New Roman"/>
                <a:cs typeface="Times New Roman"/>
              </a:rPr>
              <a:t> of 30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V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38100">
            <a:solidFill>
              <a:srgbClr val="CC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288" y="0"/>
            <a:ext cx="9182100" cy="6896100"/>
            <a:chOff x="-18288" y="0"/>
            <a:chExt cx="9182100" cy="6896100"/>
          </a:xfrm>
        </p:grpSpPr>
        <p:sp>
          <p:nvSpPr>
            <p:cNvPr id="3" name="object 3"/>
            <p:cNvSpPr/>
            <p:nvPr/>
          </p:nvSpPr>
          <p:spPr>
            <a:xfrm>
              <a:off x="47243" y="30480"/>
              <a:ext cx="9097010" cy="523240"/>
            </a:xfrm>
            <a:custGeom>
              <a:avLst/>
              <a:gdLst/>
              <a:ahLst/>
              <a:cxnLst/>
              <a:rect l="l" t="t" r="r" b="b"/>
              <a:pathLst>
                <a:path w="9097010" h="523240">
                  <a:moveTo>
                    <a:pt x="9096756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9096756" y="522732"/>
                  </a:lnTo>
                  <a:lnTo>
                    <a:pt x="90967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761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38100">
              <a:solidFill>
                <a:srgbClr val="CC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4884" y="143256"/>
              <a:ext cx="8714740" cy="646430"/>
            </a:xfrm>
            <a:custGeom>
              <a:avLst/>
              <a:gdLst/>
              <a:ahLst/>
              <a:cxnLst/>
              <a:rect l="l" t="t" r="r" b="b"/>
              <a:pathLst>
                <a:path w="8714740" h="646430">
                  <a:moveTo>
                    <a:pt x="8714232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8714232" y="646176"/>
                  </a:lnTo>
                  <a:lnTo>
                    <a:pt x="8714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18358" y="166878"/>
            <a:ext cx="3905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What</a:t>
            </a:r>
            <a:r>
              <a:rPr sz="3600" b="0" u="heavy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sz="3600" b="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about</a:t>
            </a:r>
            <a:r>
              <a:rPr sz="3600" b="0" u="heavy" spc="-4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 </a:t>
            </a:r>
            <a:r>
              <a:rPr sz="3600" b="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cs typeface="Cambria"/>
              </a:rPr>
              <a:t>Matter?</a:t>
            </a:r>
            <a:endParaRPr sz="360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055300" y="3127184"/>
            <a:ext cx="1525905" cy="669290"/>
            <a:chOff x="4055300" y="3127184"/>
            <a:chExt cx="1525905" cy="669290"/>
          </a:xfrm>
        </p:grpSpPr>
        <p:sp>
          <p:nvSpPr>
            <p:cNvPr id="8" name="object 8"/>
            <p:cNvSpPr/>
            <p:nvPr/>
          </p:nvSpPr>
          <p:spPr>
            <a:xfrm>
              <a:off x="4068318" y="3140202"/>
              <a:ext cx="1499870" cy="643255"/>
            </a:xfrm>
            <a:custGeom>
              <a:avLst/>
              <a:gdLst/>
              <a:ahLst/>
              <a:cxnLst/>
              <a:rect l="l" t="t" r="r" b="b"/>
              <a:pathLst>
                <a:path w="1499870" h="643254">
                  <a:moveTo>
                    <a:pt x="749808" y="0"/>
                  </a:moveTo>
                  <a:lnTo>
                    <a:pt x="685106" y="1180"/>
                  </a:lnTo>
                  <a:lnTo>
                    <a:pt x="621933" y="4658"/>
                  </a:lnTo>
                  <a:lnTo>
                    <a:pt x="560515" y="10336"/>
                  </a:lnTo>
                  <a:lnTo>
                    <a:pt x="501076" y="18118"/>
                  </a:lnTo>
                  <a:lnTo>
                    <a:pt x="443842" y="27907"/>
                  </a:lnTo>
                  <a:lnTo>
                    <a:pt x="389037" y="39606"/>
                  </a:lnTo>
                  <a:lnTo>
                    <a:pt x="336886" y="53119"/>
                  </a:lnTo>
                  <a:lnTo>
                    <a:pt x="287615" y="68349"/>
                  </a:lnTo>
                  <a:lnTo>
                    <a:pt x="241448" y="85199"/>
                  </a:lnTo>
                  <a:lnTo>
                    <a:pt x="198610" y="103573"/>
                  </a:lnTo>
                  <a:lnTo>
                    <a:pt x="159326" y="123375"/>
                  </a:lnTo>
                  <a:lnTo>
                    <a:pt x="123821" y="144506"/>
                  </a:lnTo>
                  <a:lnTo>
                    <a:pt x="92320" y="166872"/>
                  </a:lnTo>
                  <a:lnTo>
                    <a:pt x="42231" y="214918"/>
                  </a:lnTo>
                  <a:lnTo>
                    <a:pt x="10857" y="266740"/>
                  </a:lnTo>
                  <a:lnTo>
                    <a:pt x="0" y="321563"/>
                  </a:lnTo>
                  <a:lnTo>
                    <a:pt x="2751" y="349302"/>
                  </a:lnTo>
                  <a:lnTo>
                    <a:pt x="24092" y="402722"/>
                  </a:lnTo>
                  <a:lnTo>
                    <a:pt x="65048" y="452752"/>
                  </a:lnTo>
                  <a:lnTo>
                    <a:pt x="123821" y="498621"/>
                  </a:lnTo>
                  <a:lnTo>
                    <a:pt x="159326" y="519752"/>
                  </a:lnTo>
                  <a:lnTo>
                    <a:pt x="198610" y="539554"/>
                  </a:lnTo>
                  <a:lnTo>
                    <a:pt x="241448" y="557928"/>
                  </a:lnTo>
                  <a:lnTo>
                    <a:pt x="287615" y="574778"/>
                  </a:lnTo>
                  <a:lnTo>
                    <a:pt x="336886" y="590008"/>
                  </a:lnTo>
                  <a:lnTo>
                    <a:pt x="389037" y="603521"/>
                  </a:lnTo>
                  <a:lnTo>
                    <a:pt x="443842" y="615220"/>
                  </a:lnTo>
                  <a:lnTo>
                    <a:pt x="501076" y="625009"/>
                  </a:lnTo>
                  <a:lnTo>
                    <a:pt x="560515" y="632791"/>
                  </a:lnTo>
                  <a:lnTo>
                    <a:pt x="621933" y="638469"/>
                  </a:lnTo>
                  <a:lnTo>
                    <a:pt x="685106" y="641947"/>
                  </a:lnTo>
                  <a:lnTo>
                    <a:pt x="749808" y="643128"/>
                  </a:lnTo>
                  <a:lnTo>
                    <a:pt x="814509" y="641947"/>
                  </a:lnTo>
                  <a:lnTo>
                    <a:pt x="877682" y="638469"/>
                  </a:lnTo>
                  <a:lnTo>
                    <a:pt x="939100" y="632791"/>
                  </a:lnTo>
                  <a:lnTo>
                    <a:pt x="998539" y="625009"/>
                  </a:lnTo>
                  <a:lnTo>
                    <a:pt x="1055773" y="615220"/>
                  </a:lnTo>
                  <a:lnTo>
                    <a:pt x="1110578" y="603521"/>
                  </a:lnTo>
                  <a:lnTo>
                    <a:pt x="1162729" y="590008"/>
                  </a:lnTo>
                  <a:lnTo>
                    <a:pt x="1212000" y="574778"/>
                  </a:lnTo>
                  <a:lnTo>
                    <a:pt x="1258167" y="557928"/>
                  </a:lnTo>
                  <a:lnTo>
                    <a:pt x="1301005" y="539554"/>
                  </a:lnTo>
                  <a:lnTo>
                    <a:pt x="1340289" y="519752"/>
                  </a:lnTo>
                  <a:lnTo>
                    <a:pt x="1375794" y="498621"/>
                  </a:lnTo>
                  <a:lnTo>
                    <a:pt x="1407295" y="476255"/>
                  </a:lnTo>
                  <a:lnTo>
                    <a:pt x="1457384" y="428209"/>
                  </a:lnTo>
                  <a:lnTo>
                    <a:pt x="1488758" y="376387"/>
                  </a:lnTo>
                  <a:lnTo>
                    <a:pt x="1499616" y="321563"/>
                  </a:lnTo>
                  <a:lnTo>
                    <a:pt x="1496864" y="293825"/>
                  </a:lnTo>
                  <a:lnTo>
                    <a:pt x="1475523" y="240405"/>
                  </a:lnTo>
                  <a:lnTo>
                    <a:pt x="1434567" y="190375"/>
                  </a:lnTo>
                  <a:lnTo>
                    <a:pt x="1375794" y="144506"/>
                  </a:lnTo>
                  <a:lnTo>
                    <a:pt x="1340289" y="123375"/>
                  </a:lnTo>
                  <a:lnTo>
                    <a:pt x="1301005" y="103573"/>
                  </a:lnTo>
                  <a:lnTo>
                    <a:pt x="1258167" y="85199"/>
                  </a:lnTo>
                  <a:lnTo>
                    <a:pt x="1212000" y="68349"/>
                  </a:lnTo>
                  <a:lnTo>
                    <a:pt x="1162729" y="53119"/>
                  </a:lnTo>
                  <a:lnTo>
                    <a:pt x="1110578" y="39606"/>
                  </a:lnTo>
                  <a:lnTo>
                    <a:pt x="1055773" y="27907"/>
                  </a:lnTo>
                  <a:lnTo>
                    <a:pt x="998539" y="18118"/>
                  </a:lnTo>
                  <a:lnTo>
                    <a:pt x="939100" y="10336"/>
                  </a:lnTo>
                  <a:lnTo>
                    <a:pt x="877682" y="4658"/>
                  </a:lnTo>
                  <a:lnTo>
                    <a:pt x="814509" y="1180"/>
                  </a:lnTo>
                  <a:lnTo>
                    <a:pt x="7498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68318" y="3140202"/>
              <a:ext cx="1499870" cy="643255"/>
            </a:xfrm>
            <a:custGeom>
              <a:avLst/>
              <a:gdLst/>
              <a:ahLst/>
              <a:cxnLst/>
              <a:rect l="l" t="t" r="r" b="b"/>
              <a:pathLst>
                <a:path w="1499870" h="643254">
                  <a:moveTo>
                    <a:pt x="0" y="321563"/>
                  </a:moveTo>
                  <a:lnTo>
                    <a:pt x="10857" y="266740"/>
                  </a:lnTo>
                  <a:lnTo>
                    <a:pt x="42231" y="214918"/>
                  </a:lnTo>
                  <a:lnTo>
                    <a:pt x="92320" y="166872"/>
                  </a:lnTo>
                  <a:lnTo>
                    <a:pt x="123821" y="144506"/>
                  </a:lnTo>
                  <a:lnTo>
                    <a:pt x="159326" y="123375"/>
                  </a:lnTo>
                  <a:lnTo>
                    <a:pt x="198610" y="103573"/>
                  </a:lnTo>
                  <a:lnTo>
                    <a:pt x="241448" y="85199"/>
                  </a:lnTo>
                  <a:lnTo>
                    <a:pt x="287615" y="68349"/>
                  </a:lnTo>
                  <a:lnTo>
                    <a:pt x="336886" y="53119"/>
                  </a:lnTo>
                  <a:lnTo>
                    <a:pt x="389037" y="39606"/>
                  </a:lnTo>
                  <a:lnTo>
                    <a:pt x="443842" y="27907"/>
                  </a:lnTo>
                  <a:lnTo>
                    <a:pt x="501076" y="18118"/>
                  </a:lnTo>
                  <a:lnTo>
                    <a:pt x="560515" y="10336"/>
                  </a:lnTo>
                  <a:lnTo>
                    <a:pt x="621933" y="4658"/>
                  </a:lnTo>
                  <a:lnTo>
                    <a:pt x="685106" y="1180"/>
                  </a:lnTo>
                  <a:lnTo>
                    <a:pt x="749808" y="0"/>
                  </a:lnTo>
                  <a:lnTo>
                    <a:pt x="814509" y="1180"/>
                  </a:lnTo>
                  <a:lnTo>
                    <a:pt x="877682" y="4658"/>
                  </a:lnTo>
                  <a:lnTo>
                    <a:pt x="939100" y="10336"/>
                  </a:lnTo>
                  <a:lnTo>
                    <a:pt x="998539" y="18118"/>
                  </a:lnTo>
                  <a:lnTo>
                    <a:pt x="1055773" y="27907"/>
                  </a:lnTo>
                  <a:lnTo>
                    <a:pt x="1110578" y="39606"/>
                  </a:lnTo>
                  <a:lnTo>
                    <a:pt x="1162729" y="53119"/>
                  </a:lnTo>
                  <a:lnTo>
                    <a:pt x="1212000" y="68349"/>
                  </a:lnTo>
                  <a:lnTo>
                    <a:pt x="1258167" y="85199"/>
                  </a:lnTo>
                  <a:lnTo>
                    <a:pt x="1301005" y="103573"/>
                  </a:lnTo>
                  <a:lnTo>
                    <a:pt x="1340289" y="123375"/>
                  </a:lnTo>
                  <a:lnTo>
                    <a:pt x="1375794" y="144506"/>
                  </a:lnTo>
                  <a:lnTo>
                    <a:pt x="1407295" y="166872"/>
                  </a:lnTo>
                  <a:lnTo>
                    <a:pt x="1457384" y="214918"/>
                  </a:lnTo>
                  <a:lnTo>
                    <a:pt x="1488758" y="266740"/>
                  </a:lnTo>
                  <a:lnTo>
                    <a:pt x="1499616" y="321563"/>
                  </a:lnTo>
                  <a:lnTo>
                    <a:pt x="1496864" y="349302"/>
                  </a:lnTo>
                  <a:lnTo>
                    <a:pt x="1475523" y="402722"/>
                  </a:lnTo>
                  <a:lnTo>
                    <a:pt x="1434567" y="452752"/>
                  </a:lnTo>
                  <a:lnTo>
                    <a:pt x="1375794" y="498621"/>
                  </a:lnTo>
                  <a:lnTo>
                    <a:pt x="1340289" y="519752"/>
                  </a:lnTo>
                  <a:lnTo>
                    <a:pt x="1301005" y="539554"/>
                  </a:lnTo>
                  <a:lnTo>
                    <a:pt x="1258167" y="557928"/>
                  </a:lnTo>
                  <a:lnTo>
                    <a:pt x="1212000" y="574778"/>
                  </a:lnTo>
                  <a:lnTo>
                    <a:pt x="1162729" y="590008"/>
                  </a:lnTo>
                  <a:lnTo>
                    <a:pt x="1110578" y="603521"/>
                  </a:lnTo>
                  <a:lnTo>
                    <a:pt x="1055773" y="615220"/>
                  </a:lnTo>
                  <a:lnTo>
                    <a:pt x="998539" y="625009"/>
                  </a:lnTo>
                  <a:lnTo>
                    <a:pt x="939100" y="632791"/>
                  </a:lnTo>
                  <a:lnTo>
                    <a:pt x="877682" y="638469"/>
                  </a:lnTo>
                  <a:lnTo>
                    <a:pt x="814509" y="641947"/>
                  </a:lnTo>
                  <a:lnTo>
                    <a:pt x="749808" y="643128"/>
                  </a:lnTo>
                  <a:lnTo>
                    <a:pt x="685106" y="641947"/>
                  </a:lnTo>
                  <a:lnTo>
                    <a:pt x="621933" y="638469"/>
                  </a:lnTo>
                  <a:lnTo>
                    <a:pt x="560515" y="632791"/>
                  </a:lnTo>
                  <a:lnTo>
                    <a:pt x="501076" y="625009"/>
                  </a:lnTo>
                  <a:lnTo>
                    <a:pt x="443842" y="615220"/>
                  </a:lnTo>
                  <a:lnTo>
                    <a:pt x="389037" y="603521"/>
                  </a:lnTo>
                  <a:lnTo>
                    <a:pt x="336886" y="590008"/>
                  </a:lnTo>
                  <a:lnTo>
                    <a:pt x="287615" y="574778"/>
                  </a:lnTo>
                  <a:lnTo>
                    <a:pt x="241448" y="557928"/>
                  </a:lnTo>
                  <a:lnTo>
                    <a:pt x="198610" y="539554"/>
                  </a:lnTo>
                  <a:lnTo>
                    <a:pt x="159326" y="519752"/>
                  </a:lnTo>
                  <a:lnTo>
                    <a:pt x="123821" y="498621"/>
                  </a:lnTo>
                  <a:lnTo>
                    <a:pt x="92320" y="476255"/>
                  </a:lnTo>
                  <a:lnTo>
                    <a:pt x="42231" y="428209"/>
                  </a:lnTo>
                  <a:lnTo>
                    <a:pt x="10857" y="376387"/>
                  </a:lnTo>
                  <a:lnTo>
                    <a:pt x="0" y="321563"/>
                  </a:lnTo>
                  <a:close/>
                </a:path>
              </a:pathLst>
            </a:custGeom>
            <a:ln w="25908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35965" y="1076070"/>
            <a:ext cx="8345805" cy="266001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869"/>
              </a:spcBef>
            </a:pPr>
            <a:r>
              <a:rPr sz="3200" spc="-5" dirty="0">
                <a:solidFill>
                  <a:srgbClr val="0066FF"/>
                </a:solidFill>
                <a:latin typeface="Microsoft Sans Serif"/>
                <a:cs typeface="Microsoft Sans Serif"/>
              </a:rPr>
              <a:t>If</a:t>
            </a:r>
            <a:r>
              <a:rPr sz="3200" spc="400" dirty="0">
                <a:solidFill>
                  <a:srgbClr val="0066F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0066FF"/>
                </a:solidFill>
                <a:latin typeface="Microsoft Sans Serif"/>
                <a:cs typeface="Microsoft Sans Serif"/>
              </a:rPr>
              <a:t>light,</a:t>
            </a:r>
            <a:r>
              <a:rPr sz="3200" spc="405" dirty="0">
                <a:solidFill>
                  <a:srgbClr val="0066F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0066FF"/>
                </a:solidFill>
                <a:latin typeface="Microsoft Sans Serif"/>
                <a:cs typeface="Microsoft Sans Serif"/>
              </a:rPr>
              <a:t>which</a:t>
            </a:r>
            <a:r>
              <a:rPr sz="3200" spc="395" dirty="0">
                <a:solidFill>
                  <a:srgbClr val="0066F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0066FF"/>
                </a:solidFill>
                <a:latin typeface="Microsoft Sans Serif"/>
                <a:cs typeface="Microsoft Sans Serif"/>
              </a:rPr>
              <a:t>was</a:t>
            </a:r>
            <a:r>
              <a:rPr sz="3200" spc="405" dirty="0">
                <a:solidFill>
                  <a:srgbClr val="0066F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0066FF"/>
                </a:solidFill>
                <a:latin typeface="Microsoft Sans Serif"/>
                <a:cs typeface="Microsoft Sans Serif"/>
              </a:rPr>
              <a:t>traditionally</a:t>
            </a:r>
            <a:r>
              <a:rPr sz="3200" spc="415" dirty="0">
                <a:solidFill>
                  <a:srgbClr val="0066F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0066FF"/>
                </a:solidFill>
                <a:latin typeface="Microsoft Sans Serif"/>
                <a:cs typeface="Microsoft Sans Serif"/>
              </a:rPr>
              <a:t>understood</a:t>
            </a:r>
            <a:r>
              <a:rPr sz="3200" spc="390" dirty="0">
                <a:solidFill>
                  <a:srgbClr val="0066F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0066FF"/>
                </a:solidFill>
                <a:latin typeface="Microsoft Sans Serif"/>
                <a:cs typeface="Microsoft Sans Serif"/>
              </a:rPr>
              <a:t>as </a:t>
            </a:r>
            <a:r>
              <a:rPr sz="3200" spc="-840" dirty="0">
                <a:solidFill>
                  <a:srgbClr val="0066F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66FF"/>
                </a:solidFill>
                <a:latin typeface="Microsoft Sans Serif"/>
                <a:cs typeface="Microsoft Sans Serif"/>
              </a:rPr>
              <a:t>a</a:t>
            </a:r>
            <a:r>
              <a:rPr sz="3200" spc="5" dirty="0">
                <a:solidFill>
                  <a:srgbClr val="0066F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66FF"/>
                </a:solidFill>
                <a:latin typeface="Microsoft Sans Serif"/>
                <a:cs typeface="Microsoft Sans Serif"/>
              </a:rPr>
              <a:t>wave</a:t>
            </a:r>
            <a:r>
              <a:rPr sz="3200" spc="5" dirty="0">
                <a:solidFill>
                  <a:srgbClr val="0066F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0066FF"/>
                </a:solidFill>
                <a:latin typeface="Microsoft Sans Serif"/>
                <a:cs typeface="Microsoft Sans Serif"/>
              </a:rPr>
              <a:t>also</a:t>
            </a:r>
            <a:r>
              <a:rPr sz="3200" dirty="0">
                <a:solidFill>
                  <a:srgbClr val="0066FF"/>
                </a:solidFill>
                <a:latin typeface="Microsoft Sans Serif"/>
                <a:cs typeface="Microsoft Sans Serif"/>
              </a:rPr>
              <a:t> turns</a:t>
            </a:r>
            <a:r>
              <a:rPr sz="3200" spc="5" dirty="0">
                <a:solidFill>
                  <a:srgbClr val="0066F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0066FF"/>
                </a:solidFill>
                <a:latin typeface="Microsoft Sans Serif"/>
                <a:cs typeface="Microsoft Sans Serif"/>
              </a:rPr>
              <a:t>out</a:t>
            </a:r>
            <a:r>
              <a:rPr sz="3200" spc="-5" dirty="0">
                <a:solidFill>
                  <a:srgbClr val="0066F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66FF"/>
                </a:solidFill>
                <a:latin typeface="Microsoft Sans Serif"/>
                <a:cs typeface="Microsoft Sans Serif"/>
              </a:rPr>
              <a:t>to</a:t>
            </a:r>
            <a:r>
              <a:rPr sz="3200" spc="5" dirty="0">
                <a:solidFill>
                  <a:srgbClr val="0066F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0066FF"/>
                </a:solidFill>
                <a:latin typeface="Microsoft Sans Serif"/>
                <a:cs typeface="Microsoft Sans Serif"/>
              </a:rPr>
              <a:t>have</a:t>
            </a:r>
            <a:r>
              <a:rPr sz="3200" dirty="0">
                <a:solidFill>
                  <a:srgbClr val="0066FF"/>
                </a:solidFill>
                <a:latin typeface="Microsoft Sans Serif"/>
                <a:cs typeface="Microsoft Sans Serif"/>
              </a:rPr>
              <a:t> a</a:t>
            </a:r>
            <a:r>
              <a:rPr sz="3200" spc="850" dirty="0">
                <a:solidFill>
                  <a:srgbClr val="0066F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0066FF"/>
                </a:solidFill>
                <a:latin typeface="Microsoft Sans Serif"/>
                <a:cs typeface="Microsoft Sans Serif"/>
              </a:rPr>
              <a:t>particle </a:t>
            </a:r>
            <a:r>
              <a:rPr sz="3200" spc="-5" dirty="0">
                <a:solidFill>
                  <a:srgbClr val="0066FF"/>
                </a:solidFill>
                <a:latin typeface="Microsoft Sans Serif"/>
                <a:cs typeface="Microsoft Sans Serif"/>
              </a:rPr>
              <a:t> nature,</a:t>
            </a:r>
            <a:r>
              <a:rPr sz="3200" dirty="0">
                <a:solidFill>
                  <a:srgbClr val="0066F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0066FF"/>
                </a:solidFill>
                <a:latin typeface="Microsoft Sans Serif"/>
                <a:cs typeface="Microsoft Sans Serif"/>
              </a:rPr>
              <a:t>might</a:t>
            </a:r>
            <a:r>
              <a:rPr sz="3200" dirty="0">
                <a:solidFill>
                  <a:srgbClr val="0066FF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0066FF"/>
                </a:solidFill>
                <a:latin typeface="Microsoft Sans Serif"/>
                <a:cs typeface="Microsoft Sans Serif"/>
              </a:rPr>
              <a:t>matter,</a:t>
            </a:r>
            <a:r>
              <a:rPr sz="3200" spc="-25" dirty="0">
                <a:solidFill>
                  <a:srgbClr val="0066F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0066FF"/>
                </a:solidFill>
                <a:latin typeface="Microsoft Sans Serif"/>
                <a:cs typeface="Microsoft Sans Serif"/>
              </a:rPr>
              <a:t>which</a:t>
            </a:r>
            <a:r>
              <a:rPr sz="3200" dirty="0">
                <a:solidFill>
                  <a:srgbClr val="0066FF"/>
                </a:solidFill>
                <a:latin typeface="Microsoft Sans Serif"/>
                <a:cs typeface="Microsoft Sans Serif"/>
              </a:rPr>
              <a:t> </a:t>
            </a:r>
            <a:r>
              <a:rPr sz="3200" spc="-20" dirty="0">
                <a:solidFill>
                  <a:srgbClr val="0066FF"/>
                </a:solidFill>
                <a:latin typeface="Microsoft Sans Serif"/>
                <a:cs typeface="Microsoft Sans Serif"/>
              </a:rPr>
              <a:t>is</a:t>
            </a:r>
            <a:r>
              <a:rPr sz="3200" spc="-15" dirty="0">
                <a:solidFill>
                  <a:srgbClr val="0066F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0066FF"/>
                </a:solidFill>
                <a:latin typeface="Microsoft Sans Serif"/>
                <a:cs typeface="Microsoft Sans Serif"/>
              </a:rPr>
              <a:t>traditionally </a:t>
            </a:r>
            <a:r>
              <a:rPr sz="3200" spc="-5" dirty="0">
                <a:solidFill>
                  <a:srgbClr val="0066FF"/>
                </a:solidFill>
                <a:latin typeface="Microsoft Sans Serif"/>
                <a:cs typeface="Microsoft Sans Serif"/>
              </a:rPr>
              <a:t> understood</a:t>
            </a:r>
            <a:r>
              <a:rPr sz="3200" dirty="0">
                <a:solidFill>
                  <a:srgbClr val="0066F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0066FF"/>
                </a:solidFill>
                <a:latin typeface="Microsoft Sans Serif"/>
                <a:cs typeface="Microsoft Sans Serif"/>
              </a:rPr>
              <a:t>as</a:t>
            </a:r>
            <a:r>
              <a:rPr sz="3200" dirty="0">
                <a:solidFill>
                  <a:srgbClr val="0066F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0066FF"/>
                </a:solidFill>
                <a:latin typeface="Microsoft Sans Serif"/>
                <a:cs typeface="Microsoft Sans Serif"/>
              </a:rPr>
              <a:t>particles,</a:t>
            </a:r>
            <a:r>
              <a:rPr sz="3200" dirty="0">
                <a:solidFill>
                  <a:srgbClr val="0066F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0066FF"/>
                </a:solidFill>
                <a:latin typeface="Microsoft Sans Serif"/>
                <a:cs typeface="Microsoft Sans Serif"/>
              </a:rPr>
              <a:t>also</a:t>
            </a:r>
            <a:r>
              <a:rPr sz="3200" dirty="0">
                <a:solidFill>
                  <a:srgbClr val="0066F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0066FF"/>
                </a:solidFill>
                <a:latin typeface="Microsoft Sans Serif"/>
                <a:cs typeface="Microsoft Sans Serif"/>
              </a:rPr>
              <a:t>have</a:t>
            </a:r>
            <a:r>
              <a:rPr sz="3200" dirty="0">
                <a:solidFill>
                  <a:srgbClr val="0066FF"/>
                </a:solidFill>
                <a:latin typeface="Microsoft Sans Serif"/>
                <a:cs typeface="Microsoft Sans Serif"/>
              </a:rPr>
              <a:t> a</a:t>
            </a:r>
            <a:r>
              <a:rPr sz="3200" spc="5" dirty="0">
                <a:solidFill>
                  <a:srgbClr val="0066F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66FF"/>
                </a:solidFill>
                <a:latin typeface="Microsoft Sans Serif"/>
                <a:cs typeface="Microsoft Sans Serif"/>
              </a:rPr>
              <a:t>wave </a:t>
            </a:r>
            <a:r>
              <a:rPr sz="3200" spc="5" dirty="0">
                <a:solidFill>
                  <a:srgbClr val="0066FF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0066FF"/>
                </a:solidFill>
                <a:latin typeface="Microsoft Sans Serif"/>
                <a:cs typeface="Microsoft Sans Serif"/>
              </a:rPr>
              <a:t>nature?</a:t>
            </a:r>
            <a:endParaRPr sz="3200">
              <a:latin typeface="Microsoft Sans Serif"/>
              <a:cs typeface="Microsoft Sans Serif"/>
            </a:endParaRPr>
          </a:p>
          <a:p>
            <a:pPr marL="450850" algn="ctr">
              <a:lnSpc>
                <a:spcPct val="100000"/>
              </a:lnSpc>
              <a:spcBef>
                <a:spcPts val="285"/>
              </a:spcBef>
            </a:pPr>
            <a:r>
              <a:rPr sz="3600" spc="-80" dirty="0">
                <a:solidFill>
                  <a:srgbClr val="FF0000"/>
                </a:solidFill>
                <a:latin typeface="Cambria"/>
                <a:cs typeface="Cambria"/>
              </a:rPr>
              <a:t>Yes!</a:t>
            </a:r>
            <a:endParaRPr sz="3600">
              <a:latin typeface="Cambria"/>
              <a:cs typeface="Cambr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2155" y="4148328"/>
            <a:ext cx="38100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10345" y="6568516"/>
            <a:ext cx="7747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610" dirty="0">
                <a:solidFill>
                  <a:srgbClr val="045C75"/>
                </a:solidFill>
                <a:latin typeface="Calibri"/>
                <a:cs typeface="Calibri"/>
              </a:rPr>
              <a:t>5</a:t>
            </a:r>
            <a:r>
              <a:rPr sz="1200" dirty="0">
                <a:solidFill>
                  <a:srgbClr val="045C75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2073" y="91897"/>
            <a:ext cx="62083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12870" algn="l"/>
              </a:tabLst>
            </a:pPr>
            <a:r>
              <a:rPr sz="3600" dirty="0">
                <a:latin typeface="Cambria"/>
                <a:cs typeface="Cambria"/>
              </a:rPr>
              <a:t>Louis</a:t>
            </a:r>
            <a:r>
              <a:rPr sz="3600" spc="5" dirty="0">
                <a:latin typeface="Cambria"/>
                <a:cs typeface="Cambria"/>
              </a:rPr>
              <a:t> </a:t>
            </a:r>
            <a:r>
              <a:rPr sz="3600" spc="-5" dirty="0">
                <a:latin typeface="Cambria"/>
                <a:cs typeface="Cambria"/>
              </a:rPr>
              <a:t>de</a:t>
            </a:r>
            <a:r>
              <a:rPr sz="3600" spc="5" dirty="0">
                <a:latin typeface="Cambria"/>
                <a:cs typeface="Cambria"/>
              </a:rPr>
              <a:t> </a:t>
            </a:r>
            <a:r>
              <a:rPr sz="3600" spc="-15" dirty="0">
                <a:latin typeface="Cambria"/>
                <a:cs typeface="Cambria"/>
              </a:rPr>
              <a:t>Broglie’s	hypothesis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1226" y="6139434"/>
            <a:ext cx="6122035" cy="647700"/>
          </a:xfrm>
          <a:prstGeom prst="rect">
            <a:avLst/>
          </a:prstGeom>
          <a:solidFill>
            <a:srgbClr val="0066FF"/>
          </a:solidFill>
          <a:ln w="25907">
            <a:solidFill>
              <a:srgbClr val="C00000"/>
            </a:solidFill>
          </a:ln>
        </p:spPr>
        <p:txBody>
          <a:bodyPr vert="horz" wrap="square" lIns="0" tIns="121285" rIns="0" bIns="0" rtlCol="0">
            <a:spAutoFit/>
          </a:bodyPr>
          <a:lstStyle/>
          <a:p>
            <a:pPr marL="320675">
              <a:lnSpc>
                <a:spcPct val="100000"/>
              </a:lnSpc>
              <a:spcBef>
                <a:spcPts val="955"/>
              </a:spcBef>
            </a:pP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Hypothesis</a:t>
            </a:r>
            <a:r>
              <a:rPr sz="2400" b="1" spc="-5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2400" b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1924,</a:t>
            </a:r>
            <a:r>
              <a:rPr sz="2400" b="1" spc="1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Nobel</a:t>
            </a:r>
            <a:r>
              <a:rPr sz="2400" b="1" spc="-3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nstantia"/>
                <a:cs typeface="Constantia"/>
              </a:rPr>
              <a:t>prize</a:t>
            </a:r>
            <a:r>
              <a:rPr sz="24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sz="2400" b="1" spc="-4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onstantia"/>
                <a:cs typeface="Constantia"/>
              </a:rPr>
              <a:t>1929</a:t>
            </a:r>
            <a:endParaRPr sz="2400">
              <a:latin typeface="Constantia"/>
              <a:cs typeface="Constant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4604" y="0"/>
            <a:ext cx="9105900" cy="2891155"/>
            <a:chOff x="-14604" y="0"/>
            <a:chExt cx="9105900" cy="28911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66444" cy="178612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1281430" cy="1800860"/>
            </a:xfrm>
            <a:custGeom>
              <a:avLst/>
              <a:gdLst/>
              <a:ahLst/>
              <a:cxnLst/>
              <a:rect l="l" t="t" r="r" b="b"/>
              <a:pathLst>
                <a:path w="1281430" h="1800860">
                  <a:moveTo>
                    <a:pt x="0" y="1800605"/>
                  </a:moveTo>
                  <a:lnTo>
                    <a:pt x="1280922" y="1800605"/>
                  </a:lnTo>
                  <a:lnTo>
                    <a:pt x="1280922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15377" y="1572006"/>
              <a:ext cx="1858010" cy="1286510"/>
            </a:xfrm>
            <a:custGeom>
              <a:avLst/>
              <a:gdLst/>
              <a:ahLst/>
              <a:cxnLst/>
              <a:rect l="l" t="t" r="r" b="b"/>
              <a:pathLst>
                <a:path w="1858009" h="1286510">
                  <a:moveTo>
                    <a:pt x="928877" y="0"/>
                  </a:moveTo>
                  <a:lnTo>
                    <a:pt x="872298" y="1173"/>
                  </a:lnTo>
                  <a:lnTo>
                    <a:pt x="816615" y="4649"/>
                  </a:lnTo>
                  <a:lnTo>
                    <a:pt x="761924" y="10360"/>
                  </a:lnTo>
                  <a:lnTo>
                    <a:pt x="708324" y="18239"/>
                  </a:lnTo>
                  <a:lnTo>
                    <a:pt x="655911" y="28219"/>
                  </a:lnTo>
                  <a:lnTo>
                    <a:pt x="604783" y="40232"/>
                  </a:lnTo>
                  <a:lnTo>
                    <a:pt x="555037" y="54211"/>
                  </a:lnTo>
                  <a:lnTo>
                    <a:pt x="506769" y="70089"/>
                  </a:lnTo>
                  <a:lnTo>
                    <a:pt x="460078" y="87799"/>
                  </a:lnTo>
                  <a:lnTo>
                    <a:pt x="415061" y="107273"/>
                  </a:lnTo>
                  <a:lnTo>
                    <a:pt x="371814" y="128444"/>
                  </a:lnTo>
                  <a:lnTo>
                    <a:pt x="330435" y="151246"/>
                  </a:lnTo>
                  <a:lnTo>
                    <a:pt x="291021" y="175609"/>
                  </a:lnTo>
                  <a:lnTo>
                    <a:pt x="253669" y="201469"/>
                  </a:lnTo>
                  <a:lnTo>
                    <a:pt x="218477" y="228756"/>
                  </a:lnTo>
                  <a:lnTo>
                    <a:pt x="185542" y="257405"/>
                  </a:lnTo>
                  <a:lnTo>
                    <a:pt x="154960" y="287347"/>
                  </a:lnTo>
                  <a:lnTo>
                    <a:pt x="126830" y="318515"/>
                  </a:lnTo>
                  <a:lnTo>
                    <a:pt x="101248" y="350843"/>
                  </a:lnTo>
                  <a:lnTo>
                    <a:pt x="78312" y="384263"/>
                  </a:lnTo>
                  <a:lnTo>
                    <a:pt x="58118" y="418708"/>
                  </a:lnTo>
                  <a:lnTo>
                    <a:pt x="40765" y="454109"/>
                  </a:lnTo>
                  <a:lnTo>
                    <a:pt x="26349" y="490402"/>
                  </a:lnTo>
                  <a:lnTo>
                    <a:pt x="14967" y="527517"/>
                  </a:lnTo>
                  <a:lnTo>
                    <a:pt x="6716" y="565388"/>
                  </a:lnTo>
                  <a:lnTo>
                    <a:pt x="1695" y="603947"/>
                  </a:lnTo>
                  <a:lnTo>
                    <a:pt x="0" y="643128"/>
                  </a:lnTo>
                  <a:lnTo>
                    <a:pt x="1695" y="682308"/>
                  </a:lnTo>
                  <a:lnTo>
                    <a:pt x="6716" y="720867"/>
                  </a:lnTo>
                  <a:lnTo>
                    <a:pt x="14967" y="758738"/>
                  </a:lnTo>
                  <a:lnTo>
                    <a:pt x="26349" y="795853"/>
                  </a:lnTo>
                  <a:lnTo>
                    <a:pt x="40765" y="832146"/>
                  </a:lnTo>
                  <a:lnTo>
                    <a:pt x="58118" y="867547"/>
                  </a:lnTo>
                  <a:lnTo>
                    <a:pt x="78312" y="901992"/>
                  </a:lnTo>
                  <a:lnTo>
                    <a:pt x="101248" y="935412"/>
                  </a:lnTo>
                  <a:lnTo>
                    <a:pt x="126830" y="967740"/>
                  </a:lnTo>
                  <a:lnTo>
                    <a:pt x="154960" y="998908"/>
                  </a:lnTo>
                  <a:lnTo>
                    <a:pt x="185542" y="1028850"/>
                  </a:lnTo>
                  <a:lnTo>
                    <a:pt x="218477" y="1057499"/>
                  </a:lnTo>
                  <a:lnTo>
                    <a:pt x="253669" y="1084786"/>
                  </a:lnTo>
                  <a:lnTo>
                    <a:pt x="291021" y="1110646"/>
                  </a:lnTo>
                  <a:lnTo>
                    <a:pt x="330435" y="1135009"/>
                  </a:lnTo>
                  <a:lnTo>
                    <a:pt x="371814" y="1157811"/>
                  </a:lnTo>
                  <a:lnTo>
                    <a:pt x="415061" y="1178982"/>
                  </a:lnTo>
                  <a:lnTo>
                    <a:pt x="460078" y="1198456"/>
                  </a:lnTo>
                  <a:lnTo>
                    <a:pt x="506769" y="1216166"/>
                  </a:lnTo>
                  <a:lnTo>
                    <a:pt x="555037" y="1232044"/>
                  </a:lnTo>
                  <a:lnTo>
                    <a:pt x="604783" y="1246023"/>
                  </a:lnTo>
                  <a:lnTo>
                    <a:pt x="655911" y="1258036"/>
                  </a:lnTo>
                  <a:lnTo>
                    <a:pt x="708324" y="1268016"/>
                  </a:lnTo>
                  <a:lnTo>
                    <a:pt x="761924" y="1275895"/>
                  </a:lnTo>
                  <a:lnTo>
                    <a:pt x="816615" y="1281606"/>
                  </a:lnTo>
                  <a:lnTo>
                    <a:pt x="872298" y="1285082"/>
                  </a:lnTo>
                  <a:lnTo>
                    <a:pt x="928877" y="1286256"/>
                  </a:lnTo>
                  <a:lnTo>
                    <a:pt x="985457" y="1285082"/>
                  </a:lnTo>
                  <a:lnTo>
                    <a:pt x="1041140" y="1281606"/>
                  </a:lnTo>
                  <a:lnTo>
                    <a:pt x="1095831" y="1275895"/>
                  </a:lnTo>
                  <a:lnTo>
                    <a:pt x="1149431" y="1268016"/>
                  </a:lnTo>
                  <a:lnTo>
                    <a:pt x="1201844" y="1258036"/>
                  </a:lnTo>
                  <a:lnTo>
                    <a:pt x="1252972" y="1246023"/>
                  </a:lnTo>
                  <a:lnTo>
                    <a:pt x="1302718" y="1232044"/>
                  </a:lnTo>
                  <a:lnTo>
                    <a:pt x="1350986" y="1216166"/>
                  </a:lnTo>
                  <a:lnTo>
                    <a:pt x="1397677" y="1198456"/>
                  </a:lnTo>
                  <a:lnTo>
                    <a:pt x="1442694" y="1178982"/>
                  </a:lnTo>
                  <a:lnTo>
                    <a:pt x="1485941" y="1157811"/>
                  </a:lnTo>
                  <a:lnTo>
                    <a:pt x="1527320" y="1135009"/>
                  </a:lnTo>
                  <a:lnTo>
                    <a:pt x="1566734" y="1110646"/>
                  </a:lnTo>
                  <a:lnTo>
                    <a:pt x="1604086" y="1084786"/>
                  </a:lnTo>
                  <a:lnTo>
                    <a:pt x="1639278" y="1057499"/>
                  </a:lnTo>
                  <a:lnTo>
                    <a:pt x="1672213" y="1028850"/>
                  </a:lnTo>
                  <a:lnTo>
                    <a:pt x="1702795" y="998908"/>
                  </a:lnTo>
                  <a:lnTo>
                    <a:pt x="1730925" y="967739"/>
                  </a:lnTo>
                  <a:lnTo>
                    <a:pt x="1756507" y="935412"/>
                  </a:lnTo>
                  <a:lnTo>
                    <a:pt x="1779443" y="901992"/>
                  </a:lnTo>
                  <a:lnTo>
                    <a:pt x="1799637" y="867547"/>
                  </a:lnTo>
                  <a:lnTo>
                    <a:pt x="1816990" y="832146"/>
                  </a:lnTo>
                  <a:lnTo>
                    <a:pt x="1831406" y="795853"/>
                  </a:lnTo>
                  <a:lnTo>
                    <a:pt x="1842788" y="758738"/>
                  </a:lnTo>
                  <a:lnTo>
                    <a:pt x="1851039" y="720867"/>
                  </a:lnTo>
                  <a:lnTo>
                    <a:pt x="1856060" y="682308"/>
                  </a:lnTo>
                  <a:lnTo>
                    <a:pt x="1857755" y="643128"/>
                  </a:lnTo>
                  <a:lnTo>
                    <a:pt x="1856060" y="603947"/>
                  </a:lnTo>
                  <a:lnTo>
                    <a:pt x="1851039" y="565388"/>
                  </a:lnTo>
                  <a:lnTo>
                    <a:pt x="1842788" y="527517"/>
                  </a:lnTo>
                  <a:lnTo>
                    <a:pt x="1831406" y="490402"/>
                  </a:lnTo>
                  <a:lnTo>
                    <a:pt x="1816990" y="454109"/>
                  </a:lnTo>
                  <a:lnTo>
                    <a:pt x="1799637" y="418708"/>
                  </a:lnTo>
                  <a:lnTo>
                    <a:pt x="1779443" y="384263"/>
                  </a:lnTo>
                  <a:lnTo>
                    <a:pt x="1756507" y="350843"/>
                  </a:lnTo>
                  <a:lnTo>
                    <a:pt x="1730925" y="318515"/>
                  </a:lnTo>
                  <a:lnTo>
                    <a:pt x="1702795" y="287347"/>
                  </a:lnTo>
                  <a:lnTo>
                    <a:pt x="1672213" y="257405"/>
                  </a:lnTo>
                  <a:lnTo>
                    <a:pt x="1639278" y="228756"/>
                  </a:lnTo>
                  <a:lnTo>
                    <a:pt x="1604086" y="201469"/>
                  </a:lnTo>
                  <a:lnTo>
                    <a:pt x="1566734" y="175609"/>
                  </a:lnTo>
                  <a:lnTo>
                    <a:pt x="1527320" y="151246"/>
                  </a:lnTo>
                  <a:lnTo>
                    <a:pt x="1485941" y="128444"/>
                  </a:lnTo>
                  <a:lnTo>
                    <a:pt x="1442694" y="107273"/>
                  </a:lnTo>
                  <a:lnTo>
                    <a:pt x="1397677" y="87799"/>
                  </a:lnTo>
                  <a:lnTo>
                    <a:pt x="1350986" y="70089"/>
                  </a:lnTo>
                  <a:lnTo>
                    <a:pt x="1302718" y="54211"/>
                  </a:lnTo>
                  <a:lnTo>
                    <a:pt x="1252972" y="40232"/>
                  </a:lnTo>
                  <a:lnTo>
                    <a:pt x="1201844" y="28219"/>
                  </a:lnTo>
                  <a:lnTo>
                    <a:pt x="1149431" y="18239"/>
                  </a:lnTo>
                  <a:lnTo>
                    <a:pt x="1095831" y="10360"/>
                  </a:lnTo>
                  <a:lnTo>
                    <a:pt x="1041140" y="4649"/>
                  </a:lnTo>
                  <a:lnTo>
                    <a:pt x="985457" y="1173"/>
                  </a:lnTo>
                  <a:lnTo>
                    <a:pt x="9288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15377" y="1572006"/>
              <a:ext cx="1858010" cy="1286510"/>
            </a:xfrm>
            <a:custGeom>
              <a:avLst/>
              <a:gdLst/>
              <a:ahLst/>
              <a:cxnLst/>
              <a:rect l="l" t="t" r="r" b="b"/>
              <a:pathLst>
                <a:path w="1858009" h="1286510">
                  <a:moveTo>
                    <a:pt x="0" y="643128"/>
                  </a:moveTo>
                  <a:lnTo>
                    <a:pt x="1695" y="603947"/>
                  </a:lnTo>
                  <a:lnTo>
                    <a:pt x="6716" y="565388"/>
                  </a:lnTo>
                  <a:lnTo>
                    <a:pt x="14967" y="527517"/>
                  </a:lnTo>
                  <a:lnTo>
                    <a:pt x="26349" y="490402"/>
                  </a:lnTo>
                  <a:lnTo>
                    <a:pt x="40765" y="454109"/>
                  </a:lnTo>
                  <a:lnTo>
                    <a:pt x="58118" y="418708"/>
                  </a:lnTo>
                  <a:lnTo>
                    <a:pt x="78312" y="384263"/>
                  </a:lnTo>
                  <a:lnTo>
                    <a:pt x="101248" y="350843"/>
                  </a:lnTo>
                  <a:lnTo>
                    <a:pt x="126830" y="318515"/>
                  </a:lnTo>
                  <a:lnTo>
                    <a:pt x="154960" y="287347"/>
                  </a:lnTo>
                  <a:lnTo>
                    <a:pt x="185542" y="257405"/>
                  </a:lnTo>
                  <a:lnTo>
                    <a:pt x="218477" y="228756"/>
                  </a:lnTo>
                  <a:lnTo>
                    <a:pt x="253669" y="201469"/>
                  </a:lnTo>
                  <a:lnTo>
                    <a:pt x="291021" y="175609"/>
                  </a:lnTo>
                  <a:lnTo>
                    <a:pt x="330435" y="151246"/>
                  </a:lnTo>
                  <a:lnTo>
                    <a:pt x="371814" y="128444"/>
                  </a:lnTo>
                  <a:lnTo>
                    <a:pt x="415061" y="107273"/>
                  </a:lnTo>
                  <a:lnTo>
                    <a:pt x="460078" y="87799"/>
                  </a:lnTo>
                  <a:lnTo>
                    <a:pt x="506769" y="70089"/>
                  </a:lnTo>
                  <a:lnTo>
                    <a:pt x="555037" y="54211"/>
                  </a:lnTo>
                  <a:lnTo>
                    <a:pt x="604783" y="40232"/>
                  </a:lnTo>
                  <a:lnTo>
                    <a:pt x="655911" y="28219"/>
                  </a:lnTo>
                  <a:lnTo>
                    <a:pt x="708324" y="18239"/>
                  </a:lnTo>
                  <a:lnTo>
                    <a:pt x="761924" y="10360"/>
                  </a:lnTo>
                  <a:lnTo>
                    <a:pt x="816615" y="4649"/>
                  </a:lnTo>
                  <a:lnTo>
                    <a:pt x="872298" y="1173"/>
                  </a:lnTo>
                  <a:lnTo>
                    <a:pt x="928877" y="0"/>
                  </a:lnTo>
                  <a:lnTo>
                    <a:pt x="985457" y="1173"/>
                  </a:lnTo>
                  <a:lnTo>
                    <a:pt x="1041140" y="4649"/>
                  </a:lnTo>
                  <a:lnTo>
                    <a:pt x="1095831" y="10360"/>
                  </a:lnTo>
                  <a:lnTo>
                    <a:pt x="1149431" y="18239"/>
                  </a:lnTo>
                  <a:lnTo>
                    <a:pt x="1201844" y="28219"/>
                  </a:lnTo>
                  <a:lnTo>
                    <a:pt x="1252972" y="40232"/>
                  </a:lnTo>
                  <a:lnTo>
                    <a:pt x="1302718" y="54211"/>
                  </a:lnTo>
                  <a:lnTo>
                    <a:pt x="1350986" y="70089"/>
                  </a:lnTo>
                  <a:lnTo>
                    <a:pt x="1397677" y="87799"/>
                  </a:lnTo>
                  <a:lnTo>
                    <a:pt x="1442694" y="107273"/>
                  </a:lnTo>
                  <a:lnTo>
                    <a:pt x="1485941" y="128444"/>
                  </a:lnTo>
                  <a:lnTo>
                    <a:pt x="1527320" y="151246"/>
                  </a:lnTo>
                  <a:lnTo>
                    <a:pt x="1566734" y="175609"/>
                  </a:lnTo>
                  <a:lnTo>
                    <a:pt x="1604086" y="201469"/>
                  </a:lnTo>
                  <a:lnTo>
                    <a:pt x="1639278" y="228756"/>
                  </a:lnTo>
                  <a:lnTo>
                    <a:pt x="1672213" y="257405"/>
                  </a:lnTo>
                  <a:lnTo>
                    <a:pt x="1702795" y="287347"/>
                  </a:lnTo>
                  <a:lnTo>
                    <a:pt x="1730925" y="318515"/>
                  </a:lnTo>
                  <a:lnTo>
                    <a:pt x="1756507" y="350843"/>
                  </a:lnTo>
                  <a:lnTo>
                    <a:pt x="1779443" y="384263"/>
                  </a:lnTo>
                  <a:lnTo>
                    <a:pt x="1799637" y="418708"/>
                  </a:lnTo>
                  <a:lnTo>
                    <a:pt x="1816990" y="454109"/>
                  </a:lnTo>
                  <a:lnTo>
                    <a:pt x="1831406" y="490402"/>
                  </a:lnTo>
                  <a:lnTo>
                    <a:pt x="1842788" y="527517"/>
                  </a:lnTo>
                  <a:lnTo>
                    <a:pt x="1851039" y="565388"/>
                  </a:lnTo>
                  <a:lnTo>
                    <a:pt x="1856060" y="603947"/>
                  </a:lnTo>
                  <a:lnTo>
                    <a:pt x="1857755" y="643128"/>
                  </a:lnTo>
                  <a:lnTo>
                    <a:pt x="1856060" y="682308"/>
                  </a:lnTo>
                  <a:lnTo>
                    <a:pt x="1851039" y="720867"/>
                  </a:lnTo>
                  <a:lnTo>
                    <a:pt x="1842788" y="758738"/>
                  </a:lnTo>
                  <a:lnTo>
                    <a:pt x="1831406" y="795853"/>
                  </a:lnTo>
                  <a:lnTo>
                    <a:pt x="1816990" y="832146"/>
                  </a:lnTo>
                  <a:lnTo>
                    <a:pt x="1799637" y="867547"/>
                  </a:lnTo>
                  <a:lnTo>
                    <a:pt x="1779443" y="901992"/>
                  </a:lnTo>
                  <a:lnTo>
                    <a:pt x="1756507" y="935412"/>
                  </a:lnTo>
                  <a:lnTo>
                    <a:pt x="1730925" y="967739"/>
                  </a:lnTo>
                  <a:lnTo>
                    <a:pt x="1702795" y="998908"/>
                  </a:lnTo>
                  <a:lnTo>
                    <a:pt x="1672213" y="1028850"/>
                  </a:lnTo>
                  <a:lnTo>
                    <a:pt x="1639278" y="1057499"/>
                  </a:lnTo>
                  <a:lnTo>
                    <a:pt x="1604086" y="1084786"/>
                  </a:lnTo>
                  <a:lnTo>
                    <a:pt x="1566734" y="1110646"/>
                  </a:lnTo>
                  <a:lnTo>
                    <a:pt x="1527320" y="1135009"/>
                  </a:lnTo>
                  <a:lnTo>
                    <a:pt x="1485941" y="1157811"/>
                  </a:lnTo>
                  <a:lnTo>
                    <a:pt x="1442694" y="1178982"/>
                  </a:lnTo>
                  <a:lnTo>
                    <a:pt x="1397677" y="1198456"/>
                  </a:lnTo>
                  <a:lnTo>
                    <a:pt x="1350986" y="1216166"/>
                  </a:lnTo>
                  <a:lnTo>
                    <a:pt x="1302718" y="1232044"/>
                  </a:lnTo>
                  <a:lnTo>
                    <a:pt x="1252972" y="1246023"/>
                  </a:lnTo>
                  <a:lnTo>
                    <a:pt x="1201844" y="1258036"/>
                  </a:lnTo>
                  <a:lnTo>
                    <a:pt x="1149431" y="1268016"/>
                  </a:lnTo>
                  <a:lnTo>
                    <a:pt x="1095831" y="1275895"/>
                  </a:lnTo>
                  <a:lnTo>
                    <a:pt x="1041140" y="1281606"/>
                  </a:lnTo>
                  <a:lnTo>
                    <a:pt x="985457" y="1285082"/>
                  </a:lnTo>
                  <a:lnTo>
                    <a:pt x="928877" y="1286256"/>
                  </a:lnTo>
                  <a:lnTo>
                    <a:pt x="872298" y="1285082"/>
                  </a:lnTo>
                  <a:lnTo>
                    <a:pt x="816615" y="1281606"/>
                  </a:lnTo>
                  <a:lnTo>
                    <a:pt x="761924" y="1275895"/>
                  </a:lnTo>
                  <a:lnTo>
                    <a:pt x="708324" y="1268016"/>
                  </a:lnTo>
                  <a:lnTo>
                    <a:pt x="655911" y="1258036"/>
                  </a:lnTo>
                  <a:lnTo>
                    <a:pt x="604783" y="1246023"/>
                  </a:lnTo>
                  <a:lnTo>
                    <a:pt x="555037" y="1232044"/>
                  </a:lnTo>
                  <a:lnTo>
                    <a:pt x="506769" y="1216166"/>
                  </a:lnTo>
                  <a:lnTo>
                    <a:pt x="460078" y="1198456"/>
                  </a:lnTo>
                  <a:lnTo>
                    <a:pt x="415061" y="1178982"/>
                  </a:lnTo>
                  <a:lnTo>
                    <a:pt x="371814" y="1157811"/>
                  </a:lnTo>
                  <a:lnTo>
                    <a:pt x="330435" y="1135009"/>
                  </a:lnTo>
                  <a:lnTo>
                    <a:pt x="291021" y="1110646"/>
                  </a:lnTo>
                  <a:lnTo>
                    <a:pt x="253669" y="1084786"/>
                  </a:lnTo>
                  <a:lnTo>
                    <a:pt x="218477" y="1057499"/>
                  </a:lnTo>
                  <a:lnTo>
                    <a:pt x="185542" y="1028850"/>
                  </a:lnTo>
                  <a:lnTo>
                    <a:pt x="154960" y="998908"/>
                  </a:lnTo>
                  <a:lnTo>
                    <a:pt x="126830" y="967740"/>
                  </a:lnTo>
                  <a:lnTo>
                    <a:pt x="101248" y="935412"/>
                  </a:lnTo>
                  <a:lnTo>
                    <a:pt x="78312" y="901992"/>
                  </a:lnTo>
                  <a:lnTo>
                    <a:pt x="58118" y="867547"/>
                  </a:lnTo>
                  <a:lnTo>
                    <a:pt x="40765" y="832146"/>
                  </a:lnTo>
                  <a:lnTo>
                    <a:pt x="26349" y="795853"/>
                  </a:lnTo>
                  <a:lnTo>
                    <a:pt x="14967" y="758738"/>
                  </a:lnTo>
                  <a:lnTo>
                    <a:pt x="6716" y="720867"/>
                  </a:lnTo>
                  <a:lnTo>
                    <a:pt x="1695" y="682308"/>
                  </a:lnTo>
                  <a:lnTo>
                    <a:pt x="0" y="643128"/>
                  </a:lnTo>
                  <a:close/>
                </a:path>
              </a:pathLst>
            </a:custGeom>
            <a:ln w="3505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00974" y="2251905"/>
              <a:ext cx="372745" cy="0"/>
            </a:xfrm>
            <a:custGeom>
              <a:avLst/>
              <a:gdLst/>
              <a:ahLst/>
              <a:cxnLst/>
              <a:rect l="l" t="t" r="r" b="b"/>
              <a:pathLst>
                <a:path w="372745">
                  <a:moveTo>
                    <a:pt x="0" y="0"/>
                  </a:moveTo>
                  <a:lnTo>
                    <a:pt x="372244" y="0"/>
                  </a:lnTo>
                </a:path>
              </a:pathLst>
            </a:custGeom>
            <a:ln w="171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382586" y="2251424"/>
            <a:ext cx="271145" cy="509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50" i="1" spc="355" dirty="0">
                <a:latin typeface="Times New Roman"/>
                <a:cs typeface="Times New Roman"/>
              </a:rPr>
              <a:t>p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57902" y="1904779"/>
            <a:ext cx="1194435" cy="547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909955" algn="l"/>
              </a:tabLst>
            </a:pPr>
            <a:r>
              <a:rPr sz="3400" spc="250" dirty="0">
                <a:latin typeface="Symbol"/>
                <a:cs typeface="Symbol"/>
              </a:rPr>
              <a:t></a:t>
            </a:r>
            <a:r>
              <a:rPr sz="3400" spc="285" dirty="0">
                <a:latin typeface="Times New Roman"/>
                <a:cs typeface="Times New Roman"/>
              </a:rPr>
              <a:t> </a:t>
            </a:r>
            <a:r>
              <a:rPr sz="3150" spc="390" dirty="0">
                <a:latin typeface="Symbol"/>
                <a:cs typeface="Symbol"/>
              </a:rPr>
              <a:t></a:t>
            </a:r>
            <a:r>
              <a:rPr sz="3150" spc="390" dirty="0">
                <a:latin typeface="Times New Roman"/>
                <a:cs typeface="Times New Roman"/>
              </a:rPr>
              <a:t>	</a:t>
            </a:r>
            <a:r>
              <a:rPr sz="4725" i="1" spc="532" baseline="35273" dirty="0">
                <a:latin typeface="Times New Roman"/>
                <a:cs typeface="Times New Roman"/>
              </a:rPr>
              <a:t>h</a:t>
            </a:r>
            <a:endParaRPr sz="4725" baseline="35273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93367" y="879424"/>
            <a:ext cx="7739380" cy="1000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1905:</a:t>
            </a:r>
            <a:r>
              <a:rPr sz="3200" spc="4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Light</a:t>
            </a:r>
            <a:r>
              <a:rPr sz="3200" spc="3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behaves</a:t>
            </a:r>
            <a:r>
              <a:rPr sz="32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like</a:t>
            </a:r>
            <a:r>
              <a:rPr sz="3200" spc="2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FF0000"/>
                </a:solidFill>
                <a:latin typeface="Microsoft Sans Serif"/>
                <a:cs typeface="Microsoft Sans Serif"/>
              </a:rPr>
              <a:t>a</a:t>
            </a:r>
            <a:r>
              <a:rPr sz="3200" spc="3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particle:</a:t>
            </a:r>
            <a:r>
              <a:rPr sz="3200" spc="2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FF0000"/>
                </a:solidFill>
                <a:latin typeface="Microsoft Sans Serif"/>
                <a:cs typeface="Microsoft Sans Serif"/>
              </a:rPr>
              <a:t>p</a:t>
            </a:r>
            <a:r>
              <a:rPr sz="3200" spc="3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FF0000"/>
                </a:solidFill>
                <a:latin typeface="Microsoft Sans Serif"/>
                <a:cs typeface="Microsoft Sans Serif"/>
              </a:rPr>
              <a:t>=</a:t>
            </a:r>
            <a:r>
              <a:rPr sz="3200" spc="4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h/</a:t>
            </a:r>
            <a:r>
              <a:rPr sz="3200" spc="-4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FF0000"/>
                </a:solidFill>
                <a:latin typeface="Symbol"/>
                <a:cs typeface="Symbol"/>
              </a:rPr>
              <a:t></a:t>
            </a:r>
            <a:endParaRPr sz="3200">
              <a:latin typeface="Symbol"/>
              <a:cs typeface="Symbol"/>
            </a:endParaRPr>
          </a:p>
          <a:p>
            <a:pPr marL="12700">
              <a:lnSpc>
                <a:spcPts val="3835"/>
              </a:lnSpc>
            </a:pPr>
            <a:r>
              <a:rPr sz="3200" spc="-5" dirty="0">
                <a:solidFill>
                  <a:srgbClr val="006666"/>
                </a:solidFill>
                <a:latin typeface="Microsoft Sans Serif"/>
                <a:cs typeface="Microsoft Sans Serif"/>
              </a:rPr>
              <a:t>1924:</a:t>
            </a:r>
            <a:r>
              <a:rPr sz="3200" spc="35" dirty="0">
                <a:solidFill>
                  <a:srgbClr val="006666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006666"/>
                </a:solidFill>
                <a:latin typeface="Microsoft Sans Serif"/>
                <a:cs typeface="Microsoft Sans Serif"/>
              </a:rPr>
              <a:t>Matter</a:t>
            </a:r>
            <a:r>
              <a:rPr sz="3200" spc="15" dirty="0">
                <a:solidFill>
                  <a:srgbClr val="006666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006666"/>
                </a:solidFill>
                <a:latin typeface="Microsoft Sans Serif"/>
                <a:cs typeface="Microsoft Sans Serif"/>
              </a:rPr>
              <a:t>behaves</a:t>
            </a:r>
            <a:r>
              <a:rPr sz="3200" spc="20" dirty="0">
                <a:solidFill>
                  <a:srgbClr val="006666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006666"/>
                </a:solidFill>
                <a:latin typeface="Microsoft Sans Serif"/>
                <a:cs typeface="Microsoft Sans Serif"/>
              </a:rPr>
              <a:t>like</a:t>
            </a:r>
            <a:r>
              <a:rPr sz="3200" spc="35" dirty="0">
                <a:solidFill>
                  <a:srgbClr val="006666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6666"/>
                </a:solidFill>
                <a:latin typeface="Microsoft Sans Serif"/>
                <a:cs typeface="Microsoft Sans Serif"/>
              </a:rPr>
              <a:t>a</a:t>
            </a:r>
            <a:r>
              <a:rPr sz="3200" spc="20" dirty="0">
                <a:solidFill>
                  <a:srgbClr val="006666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6666"/>
                </a:solidFill>
                <a:latin typeface="Microsoft Sans Serif"/>
                <a:cs typeface="Microsoft Sans Serif"/>
              </a:rPr>
              <a:t>wave</a:t>
            </a:r>
            <a:endParaRPr sz="32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845488" y="2916872"/>
            <a:ext cx="884555" cy="454659"/>
            <a:chOff x="7845488" y="2916872"/>
            <a:chExt cx="884555" cy="454659"/>
          </a:xfrm>
        </p:grpSpPr>
        <p:sp>
          <p:nvSpPr>
            <p:cNvPr id="15" name="object 15"/>
            <p:cNvSpPr/>
            <p:nvPr/>
          </p:nvSpPr>
          <p:spPr>
            <a:xfrm>
              <a:off x="7858506" y="2929890"/>
              <a:ext cx="858519" cy="428625"/>
            </a:xfrm>
            <a:custGeom>
              <a:avLst/>
              <a:gdLst/>
              <a:ahLst/>
              <a:cxnLst/>
              <a:rect l="l" t="t" r="r" b="b"/>
              <a:pathLst>
                <a:path w="858520" h="428625">
                  <a:moveTo>
                    <a:pt x="643509" y="0"/>
                  </a:moveTo>
                  <a:lnTo>
                    <a:pt x="214502" y="0"/>
                  </a:lnTo>
                  <a:lnTo>
                    <a:pt x="214502" y="214122"/>
                  </a:lnTo>
                  <a:lnTo>
                    <a:pt x="0" y="214122"/>
                  </a:lnTo>
                  <a:lnTo>
                    <a:pt x="429005" y="428244"/>
                  </a:lnTo>
                  <a:lnTo>
                    <a:pt x="858012" y="214122"/>
                  </a:lnTo>
                  <a:lnTo>
                    <a:pt x="643509" y="214122"/>
                  </a:lnTo>
                  <a:lnTo>
                    <a:pt x="643509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58506" y="2929890"/>
              <a:ext cx="858519" cy="428625"/>
            </a:xfrm>
            <a:custGeom>
              <a:avLst/>
              <a:gdLst/>
              <a:ahLst/>
              <a:cxnLst/>
              <a:rect l="l" t="t" r="r" b="b"/>
              <a:pathLst>
                <a:path w="858520" h="428625">
                  <a:moveTo>
                    <a:pt x="0" y="214122"/>
                  </a:moveTo>
                  <a:lnTo>
                    <a:pt x="214502" y="214122"/>
                  </a:lnTo>
                  <a:lnTo>
                    <a:pt x="214502" y="0"/>
                  </a:lnTo>
                  <a:lnTo>
                    <a:pt x="643509" y="0"/>
                  </a:lnTo>
                  <a:lnTo>
                    <a:pt x="643509" y="214122"/>
                  </a:lnTo>
                  <a:lnTo>
                    <a:pt x="858012" y="214122"/>
                  </a:lnTo>
                  <a:lnTo>
                    <a:pt x="429005" y="428244"/>
                  </a:lnTo>
                  <a:lnTo>
                    <a:pt x="0" y="214122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21691" y="2453386"/>
            <a:ext cx="469836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Microsoft Sans Serif"/>
                <a:cs typeface="Microsoft Sans Serif"/>
              </a:rPr>
              <a:t>it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turns </a:t>
            </a:r>
            <a:r>
              <a:rPr sz="2800" spc="-5" dirty="0">
                <a:latin typeface="Microsoft Sans Serif"/>
                <a:cs typeface="Microsoft Sans Serif"/>
              </a:rPr>
              <a:t>out </a:t>
            </a:r>
            <a:r>
              <a:rPr sz="2800" dirty="0">
                <a:latin typeface="Microsoft Sans Serif"/>
                <a:cs typeface="Microsoft Sans Serif"/>
              </a:rPr>
              <a:t>that </a:t>
            </a:r>
            <a:r>
              <a:rPr sz="2800" spc="-5" dirty="0">
                <a:latin typeface="Microsoft Sans Serif"/>
                <a:cs typeface="Microsoft Sans Serif"/>
              </a:rPr>
              <a:t>everything's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kind </a:t>
            </a:r>
            <a:r>
              <a:rPr sz="2800" dirty="0">
                <a:latin typeface="Microsoft Sans Serif"/>
                <a:cs typeface="Microsoft Sans Serif"/>
              </a:rPr>
              <a:t>of </a:t>
            </a:r>
            <a:r>
              <a:rPr sz="2800" spc="-5" dirty="0">
                <a:latin typeface="Microsoft Sans Serif"/>
                <a:cs typeface="Microsoft Sans Serif"/>
              </a:rPr>
              <a:t>mixed together </a:t>
            </a:r>
            <a:r>
              <a:rPr sz="2800" dirty="0">
                <a:latin typeface="Microsoft Sans Serif"/>
                <a:cs typeface="Microsoft Sans Serif"/>
              </a:rPr>
              <a:t>at </a:t>
            </a:r>
            <a:r>
              <a:rPr sz="2800" spc="-5" dirty="0">
                <a:latin typeface="Microsoft Sans Serif"/>
                <a:cs typeface="Microsoft Sans Serif"/>
              </a:rPr>
              <a:t>the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fundamental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microscopic </a:t>
            </a:r>
            <a:r>
              <a:rPr sz="2800" spc="-73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level.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773872" y="1988756"/>
            <a:ext cx="882650" cy="454659"/>
            <a:chOff x="1773872" y="1988756"/>
            <a:chExt cx="882650" cy="454659"/>
          </a:xfrm>
        </p:grpSpPr>
        <p:sp>
          <p:nvSpPr>
            <p:cNvPr id="19" name="object 19"/>
            <p:cNvSpPr/>
            <p:nvPr/>
          </p:nvSpPr>
          <p:spPr>
            <a:xfrm>
              <a:off x="1786890" y="2001774"/>
              <a:ext cx="856615" cy="428625"/>
            </a:xfrm>
            <a:custGeom>
              <a:avLst/>
              <a:gdLst/>
              <a:ahLst/>
              <a:cxnLst/>
              <a:rect l="l" t="t" r="r" b="b"/>
              <a:pathLst>
                <a:path w="856614" h="428625">
                  <a:moveTo>
                    <a:pt x="642366" y="0"/>
                  </a:moveTo>
                  <a:lnTo>
                    <a:pt x="214122" y="0"/>
                  </a:lnTo>
                  <a:lnTo>
                    <a:pt x="214122" y="214122"/>
                  </a:lnTo>
                  <a:lnTo>
                    <a:pt x="0" y="214122"/>
                  </a:lnTo>
                  <a:lnTo>
                    <a:pt x="428244" y="428243"/>
                  </a:lnTo>
                  <a:lnTo>
                    <a:pt x="856488" y="214122"/>
                  </a:lnTo>
                  <a:lnTo>
                    <a:pt x="642366" y="214122"/>
                  </a:lnTo>
                  <a:lnTo>
                    <a:pt x="642366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86890" y="2001774"/>
              <a:ext cx="856615" cy="428625"/>
            </a:xfrm>
            <a:custGeom>
              <a:avLst/>
              <a:gdLst/>
              <a:ahLst/>
              <a:cxnLst/>
              <a:rect l="l" t="t" r="r" b="b"/>
              <a:pathLst>
                <a:path w="856614" h="428625">
                  <a:moveTo>
                    <a:pt x="0" y="214122"/>
                  </a:moveTo>
                  <a:lnTo>
                    <a:pt x="214122" y="214122"/>
                  </a:lnTo>
                  <a:lnTo>
                    <a:pt x="214122" y="0"/>
                  </a:lnTo>
                  <a:lnTo>
                    <a:pt x="642366" y="0"/>
                  </a:lnTo>
                  <a:lnTo>
                    <a:pt x="642366" y="214122"/>
                  </a:lnTo>
                  <a:lnTo>
                    <a:pt x="856488" y="214122"/>
                  </a:lnTo>
                  <a:lnTo>
                    <a:pt x="428244" y="428243"/>
                  </a:lnTo>
                  <a:lnTo>
                    <a:pt x="0" y="214122"/>
                  </a:lnTo>
                  <a:close/>
                </a:path>
              </a:pathLst>
            </a:custGeom>
            <a:ln w="25908">
              <a:solidFill>
                <a:srgbClr val="0850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180203" y="3456559"/>
            <a:ext cx="3877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00FF"/>
                </a:solidFill>
                <a:latin typeface="Cambria"/>
                <a:cs typeface="Cambria"/>
              </a:rPr>
              <a:t>de</a:t>
            </a:r>
            <a:r>
              <a:rPr sz="28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00FF"/>
                </a:solidFill>
                <a:latin typeface="Cambria"/>
                <a:cs typeface="Cambria"/>
              </a:rPr>
              <a:t>Broglie’s</a:t>
            </a:r>
            <a:r>
              <a:rPr sz="2800" b="1" spc="-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800" b="1" spc="-25" dirty="0">
                <a:solidFill>
                  <a:srgbClr val="0000FF"/>
                </a:solidFill>
                <a:latin typeface="Cambria"/>
                <a:cs typeface="Cambria"/>
              </a:rPr>
              <a:t>wavelength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07465" y="4606544"/>
            <a:ext cx="481266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0460" marR="5080" indent="-112839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  <a:latin typeface="Microsoft Sans Serif"/>
                <a:cs typeface="Microsoft Sans Serif"/>
              </a:rPr>
              <a:t>Both:</a:t>
            </a:r>
            <a:r>
              <a:rPr sz="32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3200" spc="-30" dirty="0">
                <a:solidFill>
                  <a:srgbClr val="C00000"/>
                </a:solidFill>
                <a:latin typeface="Microsoft Sans Serif"/>
                <a:cs typeface="Microsoft Sans Serif"/>
              </a:rPr>
              <a:t>Wave</a:t>
            </a:r>
            <a:r>
              <a:rPr sz="3200" spc="2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if</a:t>
            </a:r>
            <a:r>
              <a:rPr sz="3200" spc="1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C00000"/>
                </a:solidFill>
                <a:latin typeface="Symbol"/>
                <a:cs typeface="Symbol"/>
              </a:rPr>
              <a:t></a:t>
            </a:r>
            <a:r>
              <a:rPr sz="3200" spc="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Microsoft Sans Serif"/>
                <a:cs typeface="Microsoft Sans Serif"/>
              </a:rPr>
              <a:t>&gt;&gt;</a:t>
            </a:r>
            <a:r>
              <a:rPr sz="3200" spc="4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scale </a:t>
            </a:r>
            <a:r>
              <a:rPr sz="32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Particle</a:t>
            </a:r>
            <a:r>
              <a:rPr sz="3200" spc="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if</a:t>
            </a:r>
            <a:r>
              <a:rPr sz="3200" spc="2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C00000"/>
                </a:solidFill>
                <a:latin typeface="Symbol"/>
                <a:cs typeface="Symbol"/>
              </a:rPr>
              <a:t></a:t>
            </a:r>
            <a:r>
              <a:rPr sz="3200" spc="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C00000"/>
                </a:solidFill>
                <a:latin typeface="Microsoft Sans Serif"/>
                <a:cs typeface="Microsoft Sans Serif"/>
              </a:rPr>
              <a:t>&lt;&lt;</a:t>
            </a:r>
            <a:r>
              <a:rPr sz="3200" spc="3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scale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38100">
            <a:solidFill>
              <a:srgbClr val="CC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97645" y="6517640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45C75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051" y="0"/>
            <a:ext cx="9109075" cy="1341120"/>
          </a:xfrm>
          <a:custGeom>
            <a:avLst/>
            <a:gdLst/>
            <a:ahLst/>
            <a:cxnLst/>
            <a:rect l="l" t="t" r="r" b="b"/>
            <a:pathLst>
              <a:path w="9109075" h="1341120">
                <a:moveTo>
                  <a:pt x="0" y="1341120"/>
                </a:moveTo>
                <a:lnTo>
                  <a:pt x="9108947" y="1341120"/>
                </a:lnTo>
                <a:lnTo>
                  <a:pt x="9108947" y="0"/>
                </a:lnTo>
                <a:lnTo>
                  <a:pt x="0" y="0"/>
                </a:lnTo>
                <a:lnTo>
                  <a:pt x="0" y="1341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401" y="11938"/>
            <a:ext cx="89515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the</a:t>
            </a:r>
            <a:r>
              <a:rPr sz="2400" b="0" spc="6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idea</a:t>
            </a:r>
            <a:r>
              <a:rPr sz="2400" b="0" spc="60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is:</a:t>
            </a:r>
            <a:r>
              <a:rPr sz="2400" b="0" spc="59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25" dirty="0">
                <a:solidFill>
                  <a:srgbClr val="C00000"/>
                </a:solidFill>
                <a:latin typeface="Microsoft Sans Serif"/>
                <a:cs typeface="Microsoft Sans Serif"/>
              </a:rPr>
              <a:t>matter,</a:t>
            </a:r>
            <a:r>
              <a:rPr sz="2400" b="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because</a:t>
            </a:r>
            <a:r>
              <a:rPr sz="2400" b="0" spc="61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b="0" dirty="0">
                <a:solidFill>
                  <a:srgbClr val="C00000"/>
                </a:solidFill>
                <a:latin typeface="Microsoft Sans Serif"/>
                <a:cs typeface="Microsoft Sans Serif"/>
              </a:rPr>
              <a:t>the</a:t>
            </a:r>
            <a:r>
              <a:rPr sz="2400" b="0" spc="60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momentum</a:t>
            </a:r>
            <a:r>
              <a:rPr sz="2400" b="0" spc="60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10" dirty="0">
                <a:solidFill>
                  <a:srgbClr val="C00000"/>
                </a:solidFill>
                <a:latin typeface="Microsoft Sans Serif"/>
                <a:cs typeface="Microsoft Sans Serif"/>
              </a:rPr>
              <a:t>is</a:t>
            </a:r>
            <a:r>
              <a:rPr sz="2400" b="0" spc="60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so</a:t>
            </a:r>
            <a:r>
              <a:rPr sz="2400" b="0" spc="59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so</a:t>
            </a:r>
            <a:r>
              <a:rPr sz="2400" b="0" spc="60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so</a:t>
            </a:r>
            <a:r>
              <a:rPr sz="2400" b="0" spc="60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large </a:t>
            </a:r>
            <a:r>
              <a:rPr sz="2400" b="0" spc="-63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b="0" dirty="0">
                <a:solidFill>
                  <a:srgbClr val="C00000"/>
                </a:solidFill>
                <a:latin typeface="Microsoft Sans Serif"/>
                <a:cs typeface="Microsoft Sans Serif"/>
              </a:rPr>
              <a:t>compared</a:t>
            </a:r>
            <a:r>
              <a:rPr sz="2400" b="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b="0" dirty="0">
                <a:solidFill>
                  <a:srgbClr val="C00000"/>
                </a:solidFill>
                <a:latin typeface="Microsoft Sans Serif"/>
                <a:cs typeface="Microsoft Sans Serif"/>
              </a:rPr>
              <a:t>to</a:t>
            </a:r>
            <a:r>
              <a:rPr sz="2400" b="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b="0" dirty="0">
                <a:solidFill>
                  <a:srgbClr val="C00000"/>
                </a:solidFill>
                <a:latin typeface="Microsoft Sans Serif"/>
                <a:cs typeface="Microsoft Sans Serif"/>
              </a:rPr>
              <a:t>the</a:t>
            </a:r>
            <a:r>
              <a:rPr sz="2400" b="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photons,</a:t>
            </a:r>
            <a:r>
              <a:rPr sz="2400" b="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we'll</a:t>
            </a:r>
            <a:r>
              <a:rPr sz="2400" b="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have</a:t>
            </a:r>
            <a:r>
              <a:rPr sz="2400" b="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an</a:t>
            </a:r>
            <a:r>
              <a:rPr sz="2400" b="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extremely</a:t>
            </a:r>
            <a:r>
              <a:rPr sz="2400" b="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short </a:t>
            </a:r>
            <a:r>
              <a:rPr sz="2400" b="0" dirty="0">
                <a:solidFill>
                  <a:srgbClr val="C00000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5" dirty="0">
                <a:solidFill>
                  <a:srgbClr val="C00000"/>
                </a:solidFill>
                <a:latin typeface="Microsoft Sans Serif"/>
                <a:cs typeface="Microsoft Sans Serif"/>
              </a:rPr>
              <a:t>wavelength.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39" y="1579626"/>
            <a:ext cx="9039225" cy="3293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3655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Exp: </a:t>
            </a:r>
            <a:r>
              <a:rPr sz="2400" b="1" spc="-10" dirty="0">
                <a:solidFill>
                  <a:srgbClr val="0000FF"/>
                </a:solidFill>
                <a:latin typeface="Calibri"/>
                <a:cs typeface="Calibri"/>
              </a:rPr>
              <a:t>What </a:t>
            </a:r>
            <a:r>
              <a:rPr sz="2400" b="1" spc="5" dirty="0">
                <a:solidFill>
                  <a:srgbClr val="0000FF"/>
                </a:solidFill>
                <a:latin typeface="Calibri"/>
                <a:cs typeface="Calibri"/>
              </a:rPr>
              <a:t>is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the De Broglie 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wavelength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of an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electron that's moving 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at </a:t>
            </a:r>
            <a:r>
              <a:rPr sz="24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2.2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sz="24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</a:rPr>
              <a:t>10</a:t>
            </a:r>
            <a:r>
              <a:rPr sz="2400" b="1" spc="-7" baseline="24305" dirty="0">
                <a:solidFill>
                  <a:srgbClr val="0000FF"/>
                </a:solidFill>
                <a:latin typeface="Calibri"/>
                <a:cs typeface="Calibri"/>
              </a:rPr>
              <a:t>6</a:t>
            </a:r>
            <a:r>
              <a:rPr sz="2400" b="1" spc="270" baseline="2430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m/s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 ?</a:t>
            </a:r>
            <a:endParaRPr sz="2400">
              <a:latin typeface="Calibri"/>
              <a:cs typeface="Calibri"/>
            </a:endParaRPr>
          </a:p>
          <a:p>
            <a:pPr marL="38100" marR="30480" algn="just">
              <a:lnSpc>
                <a:spcPct val="100000"/>
              </a:lnSpc>
            </a:pPr>
            <a:r>
              <a:rPr sz="2400" spc="-60" dirty="0">
                <a:latin typeface="Calibri"/>
                <a:cs typeface="Calibri"/>
              </a:rPr>
              <a:t>Now,</a:t>
            </a:r>
            <a:r>
              <a:rPr sz="2400" spc="2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2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2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really</a:t>
            </a:r>
            <a:r>
              <a:rPr sz="2400" spc="2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really</a:t>
            </a:r>
            <a:r>
              <a:rPr sz="2400" spc="2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really</a:t>
            </a:r>
            <a:r>
              <a:rPr sz="2400" spc="2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fast.</a:t>
            </a:r>
            <a:r>
              <a:rPr sz="2400" spc="25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2.2</a:t>
            </a:r>
            <a:r>
              <a:rPr sz="2400" spc="2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million</a:t>
            </a:r>
            <a:r>
              <a:rPr sz="2400" spc="2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meters</a:t>
            </a:r>
            <a:r>
              <a:rPr sz="2400" spc="2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2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second.</a:t>
            </a:r>
            <a:r>
              <a:rPr sz="2400" spc="2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it's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spc="-10" dirty="0">
                <a:latin typeface="Calibri"/>
                <a:cs typeface="Calibri"/>
              </a:rPr>
              <a:t>relativistic. </a:t>
            </a:r>
            <a:r>
              <a:rPr sz="2400" spc="-5" dirty="0">
                <a:latin typeface="Calibri"/>
                <a:cs typeface="Calibri"/>
              </a:rPr>
              <a:t>It's still </a:t>
            </a:r>
            <a:r>
              <a:rPr sz="2400" spc="-10" dirty="0">
                <a:latin typeface="Calibri"/>
                <a:cs typeface="Calibri"/>
              </a:rPr>
              <a:t>slow compared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the</a:t>
            </a:r>
            <a:r>
              <a:rPr sz="2400" spc="5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speed</a:t>
            </a:r>
            <a:r>
              <a:rPr sz="2400" spc="5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light </a:t>
            </a:r>
            <a:r>
              <a:rPr sz="2400" spc="-5" dirty="0">
                <a:latin typeface="Calibri"/>
                <a:cs typeface="Calibri"/>
              </a:rPr>
              <a:t>so </a:t>
            </a:r>
            <a:r>
              <a:rPr sz="2400" spc="-25" dirty="0">
                <a:latin typeface="Calibri"/>
                <a:cs typeface="Calibri"/>
              </a:rPr>
              <a:t>we 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can still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</a:t>
            </a:r>
            <a:r>
              <a:rPr sz="2400" dirty="0">
                <a:latin typeface="Calibri"/>
                <a:cs typeface="Calibri"/>
              </a:rPr>
              <a:t> everything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fairly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classically.</a:t>
            </a:r>
            <a:endParaRPr sz="2400">
              <a:latin typeface="Calibri"/>
              <a:cs typeface="Calibri"/>
            </a:endParaRPr>
          </a:p>
          <a:p>
            <a:pPr marL="680720">
              <a:lnSpc>
                <a:spcPct val="100000"/>
              </a:lnSpc>
              <a:spcBef>
                <a:spcPts val="81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mv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 =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9.1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x 10</a:t>
            </a:r>
            <a:r>
              <a:rPr sz="2400" b="1" spc="-7" baseline="24305" dirty="0">
                <a:solidFill>
                  <a:srgbClr val="FF0000"/>
                </a:solidFill>
                <a:latin typeface="Arial"/>
                <a:cs typeface="Arial"/>
              </a:rPr>
              <a:t>-31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2.2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2400" b="1" baseline="24305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2400" b="1" spc="337" baseline="243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kg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m/s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 =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2400" b="1" spc="-7" baseline="24305" dirty="0">
                <a:solidFill>
                  <a:srgbClr val="FF0000"/>
                </a:solidFill>
                <a:latin typeface="Arial"/>
                <a:cs typeface="Arial"/>
              </a:rPr>
              <a:t>-24</a:t>
            </a:r>
            <a:r>
              <a:rPr sz="2400" b="1" spc="359" baseline="243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N.s</a:t>
            </a:r>
            <a:endParaRPr sz="2400">
              <a:latin typeface="Arial"/>
              <a:cs typeface="Arial"/>
            </a:endParaRPr>
          </a:p>
          <a:p>
            <a:pPr marL="68072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Symbol"/>
                <a:cs typeface="Symbol"/>
              </a:rPr>
              <a:t></a:t>
            </a:r>
            <a:r>
              <a:rPr sz="2400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h/p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6.626</a:t>
            </a:r>
            <a:r>
              <a:rPr sz="2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2400" b="1" spc="-7" baseline="24305" dirty="0">
                <a:solidFill>
                  <a:srgbClr val="FF0000"/>
                </a:solidFill>
                <a:latin typeface="Arial"/>
                <a:cs typeface="Arial"/>
              </a:rPr>
              <a:t>-34</a:t>
            </a:r>
            <a:r>
              <a:rPr sz="2400" b="1" spc="352" baseline="243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 10</a:t>
            </a:r>
            <a:r>
              <a:rPr sz="2400" b="1" spc="-7" baseline="24305" dirty="0">
                <a:solidFill>
                  <a:srgbClr val="FF0000"/>
                </a:solidFill>
                <a:latin typeface="Arial"/>
                <a:cs typeface="Arial"/>
              </a:rPr>
              <a:t>-24</a:t>
            </a:r>
            <a:r>
              <a:rPr sz="2400" b="1" spc="345" baseline="243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=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3.33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2400" b="1" spc="-7" baseline="24305" dirty="0">
                <a:solidFill>
                  <a:srgbClr val="FF0000"/>
                </a:solidFill>
                <a:latin typeface="Arial"/>
                <a:cs typeface="Arial"/>
              </a:rPr>
              <a:t>-10</a:t>
            </a:r>
            <a:r>
              <a:rPr sz="2400" b="1" spc="345" baseline="243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  <a:p>
            <a:pPr marL="180975" marR="247015">
              <a:lnSpc>
                <a:spcPct val="100000"/>
              </a:lnSpc>
              <a:spcBef>
                <a:spcPts val="445"/>
              </a:spcBef>
            </a:pPr>
            <a:r>
              <a:rPr sz="1800" b="1" spc="-10" dirty="0">
                <a:latin typeface="Arial"/>
                <a:cs typeface="Arial"/>
              </a:rPr>
              <a:t>Now</a:t>
            </a:r>
            <a:r>
              <a:rPr sz="1800" b="1" spc="16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this</a:t>
            </a:r>
            <a:r>
              <a:rPr sz="1800" b="1" spc="1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is</a:t>
            </a:r>
            <a:r>
              <a:rPr sz="1800" b="1" spc="1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an</a:t>
            </a:r>
            <a:r>
              <a:rPr sz="1800" b="1" spc="1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important</a:t>
            </a:r>
            <a:r>
              <a:rPr sz="1800" b="1" spc="1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number:</a:t>
            </a:r>
            <a:r>
              <a:rPr sz="1800" b="1" spc="1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this</a:t>
            </a:r>
            <a:r>
              <a:rPr sz="1800" b="1" spc="1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speed:</a:t>
            </a:r>
            <a:r>
              <a:rPr sz="1800" b="1" spc="1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1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kind</a:t>
            </a:r>
            <a:r>
              <a:rPr sz="1800" b="1" spc="1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1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average</a:t>
            </a:r>
            <a:r>
              <a:rPr sz="1800" b="1" spc="1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speed</a:t>
            </a:r>
            <a:r>
              <a:rPr sz="1800" b="1" spc="1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1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an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electron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ground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state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hydrogen.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38100">
            <a:solidFill>
              <a:srgbClr val="CC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15567" y="5661659"/>
            <a:ext cx="7272655" cy="685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42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85"/>
              </a:spcBef>
            </a:pPr>
            <a:r>
              <a:rPr sz="3200" b="1" spc="-25" dirty="0">
                <a:solidFill>
                  <a:srgbClr val="006FC0"/>
                </a:solidFill>
                <a:latin typeface="Calibri"/>
                <a:cs typeface="Calibri"/>
              </a:rPr>
              <a:t>Let’s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 estimate</a:t>
            </a:r>
            <a:r>
              <a:rPr sz="32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006FC0"/>
                </a:solidFill>
                <a:latin typeface="Calibri"/>
                <a:cs typeface="Calibri"/>
              </a:rPr>
              <a:t>for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De Broglie</a:t>
            </a:r>
            <a:r>
              <a:rPr sz="32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006FC0"/>
                </a:solidFill>
                <a:latin typeface="Calibri"/>
                <a:cs typeface="Calibri"/>
              </a:rPr>
              <a:t>wavelength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1" y="27432"/>
            <a:ext cx="9101455" cy="1571625"/>
          </a:xfrm>
          <a:custGeom>
            <a:avLst/>
            <a:gdLst/>
            <a:ahLst/>
            <a:cxnLst/>
            <a:rect l="l" t="t" r="r" b="b"/>
            <a:pathLst>
              <a:path w="9101455" h="1571625">
                <a:moveTo>
                  <a:pt x="9101328" y="0"/>
                </a:moveTo>
                <a:lnTo>
                  <a:pt x="0" y="0"/>
                </a:lnTo>
                <a:lnTo>
                  <a:pt x="0" y="1571244"/>
                </a:lnTo>
                <a:lnTo>
                  <a:pt x="9101328" y="1571244"/>
                </a:lnTo>
                <a:lnTo>
                  <a:pt x="91013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0267" y="0"/>
            <a:ext cx="7603490" cy="150622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439420">
              <a:lnSpc>
                <a:spcPct val="100000"/>
              </a:lnSpc>
              <a:spcBef>
                <a:spcPts val="944"/>
              </a:spcBef>
            </a:pPr>
            <a:r>
              <a:rPr sz="3200" b="1" dirty="0">
                <a:latin typeface="Palatino Linotype"/>
                <a:cs typeface="Palatino Linotype"/>
              </a:rPr>
              <a:t>For</a:t>
            </a:r>
            <a:r>
              <a:rPr sz="3200" b="1" spc="-5" dirty="0">
                <a:latin typeface="Palatino Linotype"/>
                <a:cs typeface="Palatino Linotype"/>
              </a:rPr>
              <a:t> </a:t>
            </a:r>
            <a:r>
              <a:rPr sz="3200" b="1" dirty="0">
                <a:latin typeface="Palatino Linotype"/>
                <a:cs typeface="Palatino Linotype"/>
              </a:rPr>
              <a:t>a </a:t>
            </a:r>
            <a:r>
              <a:rPr sz="3200" b="1" spc="-5" dirty="0">
                <a:latin typeface="Palatino Linotype"/>
                <a:cs typeface="Palatino Linotype"/>
              </a:rPr>
              <a:t>non-relativistic</a:t>
            </a:r>
            <a:r>
              <a:rPr sz="3200" b="1" spc="-45" dirty="0">
                <a:latin typeface="Palatino Linotype"/>
                <a:cs typeface="Palatino Linotype"/>
              </a:rPr>
              <a:t> </a:t>
            </a:r>
            <a:r>
              <a:rPr sz="3200" b="1" spc="-5" dirty="0">
                <a:latin typeface="Palatino Linotype"/>
                <a:cs typeface="Palatino Linotype"/>
              </a:rPr>
              <a:t>free</a:t>
            </a:r>
            <a:r>
              <a:rPr sz="3200" b="1" spc="5" dirty="0">
                <a:latin typeface="Palatino Linotype"/>
                <a:cs typeface="Palatino Linotype"/>
              </a:rPr>
              <a:t> </a:t>
            </a:r>
            <a:r>
              <a:rPr sz="3200" b="1" dirty="0">
                <a:latin typeface="Palatino Linotype"/>
                <a:cs typeface="Palatino Linotype"/>
              </a:rPr>
              <a:t>particle:</a:t>
            </a:r>
            <a:endParaRPr sz="3200">
              <a:latin typeface="Palatino Linotype"/>
              <a:cs typeface="Palatino Linotype"/>
            </a:endParaRPr>
          </a:p>
          <a:p>
            <a:pPr marL="454659" marR="5080" indent="-442595">
              <a:lnSpc>
                <a:spcPct val="120000"/>
              </a:lnSpc>
              <a:spcBef>
                <a:spcPts val="55"/>
              </a:spcBef>
            </a:pPr>
            <a:r>
              <a:rPr sz="2400" b="1" i="1" spc="-5" dirty="0">
                <a:latin typeface="Palatino Linotype"/>
                <a:cs typeface="Palatino Linotype"/>
              </a:rPr>
              <a:t>Momentum</a:t>
            </a:r>
            <a:r>
              <a:rPr sz="2400" b="1" i="1" spc="-10" dirty="0">
                <a:latin typeface="Palatino Linotype"/>
                <a:cs typeface="Palatino Linotype"/>
              </a:rPr>
              <a:t> </a:t>
            </a:r>
            <a:r>
              <a:rPr sz="2400" b="1" i="1" dirty="0">
                <a:latin typeface="Palatino Linotype"/>
                <a:cs typeface="Palatino Linotype"/>
              </a:rPr>
              <a:t>is</a:t>
            </a:r>
            <a:r>
              <a:rPr sz="2400" b="1" i="1" spc="-15" dirty="0">
                <a:latin typeface="Palatino Linotype"/>
                <a:cs typeface="Palatino Linotype"/>
              </a:rPr>
              <a:t> </a:t>
            </a:r>
            <a:r>
              <a:rPr sz="2400" b="1" i="1" dirty="0">
                <a:latin typeface="Palatino Linotype"/>
                <a:cs typeface="Palatino Linotype"/>
              </a:rPr>
              <a:t>p =</a:t>
            </a:r>
            <a:r>
              <a:rPr sz="2400" b="1" i="1" spc="5" dirty="0">
                <a:latin typeface="Palatino Linotype"/>
                <a:cs typeface="Palatino Linotype"/>
              </a:rPr>
              <a:t> </a:t>
            </a:r>
            <a:r>
              <a:rPr sz="2400" b="1" i="1" spc="-5" dirty="0">
                <a:latin typeface="Palatino Linotype"/>
                <a:cs typeface="Palatino Linotype"/>
              </a:rPr>
              <a:t>mv</a:t>
            </a:r>
            <a:r>
              <a:rPr sz="2400" b="1" spc="-5" dirty="0">
                <a:latin typeface="Palatino Linotype"/>
                <a:cs typeface="Palatino Linotype"/>
              </a:rPr>
              <a:t>, </a:t>
            </a:r>
            <a:r>
              <a:rPr sz="2400" b="1" dirty="0">
                <a:latin typeface="Palatino Linotype"/>
                <a:cs typeface="Palatino Linotype"/>
              </a:rPr>
              <a:t>here</a:t>
            </a:r>
            <a:r>
              <a:rPr sz="2400" b="1" spc="-5" dirty="0">
                <a:latin typeface="Palatino Linotype"/>
                <a:cs typeface="Palatino Linotype"/>
              </a:rPr>
              <a:t> </a:t>
            </a:r>
            <a:r>
              <a:rPr sz="2400" b="1" i="1" dirty="0">
                <a:latin typeface="Palatino Linotype"/>
                <a:cs typeface="Palatino Linotype"/>
              </a:rPr>
              <a:t>v</a:t>
            </a:r>
            <a:r>
              <a:rPr sz="2400" b="1" i="1" spc="-10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is</a:t>
            </a:r>
            <a:r>
              <a:rPr sz="2400" b="1" spc="-5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the</a:t>
            </a:r>
            <a:r>
              <a:rPr sz="2400" b="1" spc="-5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speed</a:t>
            </a:r>
            <a:r>
              <a:rPr sz="2400" b="1" spc="-25" dirty="0">
                <a:latin typeface="Palatino Linotype"/>
                <a:cs typeface="Palatino Linotype"/>
              </a:rPr>
              <a:t> </a:t>
            </a:r>
            <a:r>
              <a:rPr sz="2400" b="1" spc="-5" dirty="0">
                <a:latin typeface="Palatino Linotype"/>
                <a:cs typeface="Palatino Linotype"/>
              </a:rPr>
              <a:t>of</a:t>
            </a:r>
            <a:r>
              <a:rPr sz="2400" b="1" dirty="0">
                <a:latin typeface="Palatino Linotype"/>
                <a:cs typeface="Palatino Linotype"/>
              </a:rPr>
              <a:t> the</a:t>
            </a:r>
            <a:r>
              <a:rPr sz="2400" b="1" spc="-10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particle </a:t>
            </a:r>
            <a:r>
              <a:rPr sz="2400" b="1" spc="-585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For</a:t>
            </a:r>
            <a:r>
              <a:rPr sz="2400" b="1" spc="-5" dirty="0">
                <a:latin typeface="Palatino Linotype"/>
                <a:cs typeface="Palatino Linotype"/>
              </a:rPr>
              <a:t> free </a:t>
            </a:r>
            <a:r>
              <a:rPr sz="2400" b="1" dirty="0">
                <a:latin typeface="Palatino Linotype"/>
                <a:cs typeface="Palatino Linotype"/>
              </a:rPr>
              <a:t>particle</a:t>
            </a:r>
            <a:r>
              <a:rPr sz="2400" b="1" spc="-15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total </a:t>
            </a:r>
            <a:r>
              <a:rPr sz="2400" b="1" spc="-35" dirty="0">
                <a:latin typeface="Palatino Linotype"/>
                <a:cs typeface="Palatino Linotype"/>
              </a:rPr>
              <a:t>energy,</a:t>
            </a:r>
            <a:r>
              <a:rPr sz="2400" b="1" spc="10" dirty="0">
                <a:latin typeface="Palatino Linotype"/>
                <a:cs typeface="Palatino Linotype"/>
              </a:rPr>
              <a:t> </a:t>
            </a:r>
            <a:r>
              <a:rPr sz="2400" b="1" i="1" spc="-5" dirty="0">
                <a:latin typeface="Palatino Linotype"/>
                <a:cs typeface="Palatino Linotype"/>
              </a:rPr>
              <a:t>E</a:t>
            </a:r>
            <a:r>
              <a:rPr sz="2400" b="1" spc="-5" dirty="0">
                <a:latin typeface="Palatino Linotype"/>
                <a:cs typeface="Palatino Linotype"/>
              </a:rPr>
              <a:t>,</a:t>
            </a:r>
            <a:r>
              <a:rPr sz="2400" b="1" dirty="0">
                <a:latin typeface="Palatino Linotype"/>
                <a:cs typeface="Palatino Linotype"/>
              </a:rPr>
              <a:t> is</a:t>
            </a:r>
            <a:r>
              <a:rPr sz="2400" b="1" spc="-10" dirty="0">
                <a:latin typeface="Palatino Linotype"/>
                <a:cs typeface="Palatino Linotype"/>
              </a:rPr>
              <a:t> </a:t>
            </a:r>
            <a:r>
              <a:rPr sz="2400" b="1" dirty="0">
                <a:latin typeface="Palatino Linotype"/>
                <a:cs typeface="Palatino Linotype"/>
              </a:rPr>
              <a:t>kinetic</a:t>
            </a:r>
            <a:r>
              <a:rPr sz="2400" b="1" spc="-20" dirty="0">
                <a:latin typeface="Palatino Linotype"/>
                <a:cs typeface="Palatino Linotype"/>
              </a:rPr>
              <a:t> </a:t>
            </a:r>
            <a:r>
              <a:rPr sz="2400" b="1" spc="-5" dirty="0">
                <a:latin typeface="Palatino Linotype"/>
                <a:cs typeface="Palatino Linotype"/>
              </a:rPr>
              <a:t>energy</a:t>
            </a:r>
            <a:endParaRPr sz="2400">
              <a:latin typeface="Palatino Linotype"/>
              <a:cs typeface="Palatino Linotyp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1459" y="1484375"/>
            <a:ext cx="4244340" cy="1249680"/>
            <a:chOff x="251459" y="1484375"/>
            <a:chExt cx="4244340" cy="1249680"/>
          </a:xfrm>
        </p:grpSpPr>
        <p:sp>
          <p:nvSpPr>
            <p:cNvPr id="5" name="object 5"/>
            <p:cNvSpPr/>
            <p:nvPr/>
          </p:nvSpPr>
          <p:spPr>
            <a:xfrm>
              <a:off x="251459" y="1484375"/>
              <a:ext cx="4244340" cy="1249680"/>
            </a:xfrm>
            <a:custGeom>
              <a:avLst/>
              <a:gdLst/>
              <a:ahLst/>
              <a:cxnLst/>
              <a:rect l="l" t="t" r="r" b="b"/>
              <a:pathLst>
                <a:path w="4244340" h="1249680">
                  <a:moveTo>
                    <a:pt x="4244340" y="0"/>
                  </a:moveTo>
                  <a:lnTo>
                    <a:pt x="0" y="0"/>
                  </a:lnTo>
                  <a:lnTo>
                    <a:pt x="0" y="1249679"/>
                  </a:lnTo>
                  <a:lnTo>
                    <a:pt x="4244340" y="1249679"/>
                  </a:lnTo>
                  <a:lnTo>
                    <a:pt x="424434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50339" y="2086371"/>
              <a:ext cx="1998345" cy="393065"/>
            </a:xfrm>
            <a:custGeom>
              <a:avLst/>
              <a:gdLst/>
              <a:ahLst/>
              <a:cxnLst/>
              <a:rect l="l" t="t" r="r" b="b"/>
              <a:pathLst>
                <a:path w="1998345" h="393064">
                  <a:moveTo>
                    <a:pt x="0" y="0"/>
                  </a:moveTo>
                  <a:lnTo>
                    <a:pt x="344416" y="0"/>
                  </a:lnTo>
                </a:path>
                <a:path w="1998345" h="393064">
                  <a:moveTo>
                    <a:pt x="825294" y="0"/>
                  </a:moveTo>
                  <a:lnTo>
                    <a:pt x="1411092" y="0"/>
                  </a:lnTo>
                </a:path>
                <a:path w="1998345" h="393064">
                  <a:moveTo>
                    <a:pt x="1940262" y="392813"/>
                  </a:moveTo>
                  <a:lnTo>
                    <a:pt x="1997796" y="359927"/>
                  </a:lnTo>
                </a:path>
              </a:pathLst>
            </a:custGeom>
            <a:ln w="184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48136" y="2455436"/>
              <a:ext cx="83820" cy="153035"/>
            </a:xfrm>
            <a:custGeom>
              <a:avLst/>
              <a:gdLst/>
              <a:ahLst/>
              <a:cxnLst/>
              <a:rect l="l" t="t" r="r" b="b"/>
              <a:pathLst>
                <a:path w="83820" h="153035">
                  <a:moveTo>
                    <a:pt x="0" y="0"/>
                  </a:moveTo>
                  <a:lnTo>
                    <a:pt x="83566" y="152554"/>
                  </a:lnTo>
                </a:path>
              </a:pathLst>
            </a:custGeom>
            <a:ln w="379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43253" y="2086372"/>
              <a:ext cx="1249045" cy="521970"/>
            </a:xfrm>
            <a:custGeom>
              <a:avLst/>
              <a:gdLst/>
              <a:ahLst/>
              <a:cxnLst/>
              <a:rect l="l" t="t" r="r" b="b"/>
              <a:pathLst>
                <a:path w="1249045" h="521969">
                  <a:moveTo>
                    <a:pt x="197731" y="521618"/>
                  </a:moveTo>
                  <a:lnTo>
                    <a:pt x="309141" y="65785"/>
                  </a:lnTo>
                </a:path>
                <a:path w="1249045" h="521969">
                  <a:moveTo>
                    <a:pt x="309141" y="65785"/>
                  </a:moveTo>
                  <a:lnTo>
                    <a:pt x="1210720" y="65785"/>
                  </a:lnTo>
                </a:path>
                <a:path w="1249045" h="521969">
                  <a:moveTo>
                    <a:pt x="0" y="0"/>
                  </a:moveTo>
                  <a:lnTo>
                    <a:pt x="1248448" y="0"/>
                  </a:lnTo>
                </a:path>
              </a:pathLst>
            </a:custGeom>
            <a:ln w="184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44857" y="1450639"/>
            <a:ext cx="255270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i="1" spc="30" dirty="0">
                <a:latin typeface="Times New Roman"/>
                <a:cs typeface="Times New Roman"/>
              </a:rPr>
              <a:t>h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24903" y="2087359"/>
            <a:ext cx="1287780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1685" algn="l"/>
              </a:tabLst>
            </a:pPr>
            <a:r>
              <a:rPr sz="3550" i="1" spc="30" dirty="0">
                <a:latin typeface="Times New Roman"/>
                <a:cs typeface="Times New Roman"/>
              </a:rPr>
              <a:t>p	</a:t>
            </a:r>
            <a:r>
              <a:rPr sz="3550" i="1" spc="-200" dirty="0">
                <a:latin typeface="Times New Roman"/>
                <a:cs typeface="Times New Roman"/>
              </a:rPr>
              <a:t>mv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6253" y="2036227"/>
            <a:ext cx="189230" cy="3416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50" i="1" spc="30" dirty="0">
                <a:latin typeface="Times New Roman"/>
                <a:cs typeface="Times New Roman"/>
              </a:rPr>
              <a:t>B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67537" y="2118422"/>
            <a:ext cx="862965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spc="175" dirty="0">
                <a:latin typeface="Times New Roman"/>
                <a:cs typeface="Times New Roman"/>
              </a:rPr>
              <a:t>2</a:t>
            </a:r>
            <a:r>
              <a:rPr sz="3550" i="1" spc="-50" dirty="0">
                <a:latin typeface="Times New Roman"/>
                <a:cs typeface="Times New Roman"/>
              </a:rPr>
              <a:t>Em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4629" y="1709572"/>
            <a:ext cx="2797810" cy="597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14045" algn="l"/>
                <a:tab pos="1037590" algn="l"/>
                <a:tab pos="1439545" algn="l"/>
                <a:tab pos="1984375" algn="l"/>
                <a:tab pos="2506980" algn="l"/>
              </a:tabLst>
            </a:pPr>
            <a:r>
              <a:rPr sz="3750" spc="-80" dirty="0">
                <a:latin typeface="Symbol"/>
                <a:cs typeface="Symbol"/>
              </a:rPr>
              <a:t></a:t>
            </a:r>
            <a:r>
              <a:rPr sz="3750" spc="-80" dirty="0">
                <a:latin typeface="Times New Roman"/>
                <a:cs typeface="Times New Roman"/>
              </a:rPr>
              <a:t>	</a:t>
            </a:r>
            <a:r>
              <a:rPr sz="3550" spc="30" dirty="0">
                <a:latin typeface="Symbol"/>
                <a:cs typeface="Symbol"/>
              </a:rPr>
              <a:t></a:t>
            </a:r>
            <a:r>
              <a:rPr sz="3550" spc="30" dirty="0">
                <a:latin typeface="Times New Roman"/>
                <a:cs typeface="Times New Roman"/>
              </a:rPr>
              <a:t>	</a:t>
            </a:r>
            <a:r>
              <a:rPr sz="5325" i="1" spc="44" baseline="35211" dirty="0">
                <a:latin typeface="Times New Roman"/>
                <a:cs typeface="Times New Roman"/>
              </a:rPr>
              <a:t>h	</a:t>
            </a:r>
            <a:r>
              <a:rPr sz="3550" spc="30" dirty="0">
                <a:latin typeface="Symbol"/>
                <a:cs typeface="Symbol"/>
              </a:rPr>
              <a:t></a:t>
            </a:r>
            <a:r>
              <a:rPr sz="3550" spc="30" dirty="0">
                <a:latin typeface="Times New Roman"/>
                <a:cs typeface="Times New Roman"/>
              </a:rPr>
              <a:t>	</a:t>
            </a:r>
            <a:r>
              <a:rPr sz="5325" i="1" spc="44" baseline="35211" dirty="0">
                <a:latin typeface="Times New Roman"/>
                <a:cs typeface="Times New Roman"/>
              </a:rPr>
              <a:t>h	</a:t>
            </a:r>
            <a:r>
              <a:rPr sz="3550" spc="30" dirty="0">
                <a:latin typeface="Symbol"/>
                <a:cs typeface="Symbol"/>
              </a:rPr>
              <a:t></a:t>
            </a:r>
            <a:endParaRPr sz="3550">
              <a:latin typeface="Symbol"/>
              <a:cs typeface="Symbo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25488" y="1458404"/>
            <a:ext cx="8057515" cy="1301750"/>
            <a:chOff x="225488" y="1458404"/>
            <a:chExt cx="8057515" cy="1301750"/>
          </a:xfrm>
        </p:grpSpPr>
        <p:sp>
          <p:nvSpPr>
            <p:cNvPr id="15" name="object 15"/>
            <p:cNvSpPr/>
            <p:nvPr/>
          </p:nvSpPr>
          <p:spPr>
            <a:xfrm>
              <a:off x="238505" y="1471421"/>
              <a:ext cx="4270375" cy="1275715"/>
            </a:xfrm>
            <a:custGeom>
              <a:avLst/>
              <a:gdLst/>
              <a:ahLst/>
              <a:cxnLst/>
              <a:rect l="l" t="t" r="r" b="b"/>
              <a:pathLst>
                <a:path w="4270375" h="1275714">
                  <a:moveTo>
                    <a:pt x="0" y="1275588"/>
                  </a:moveTo>
                  <a:lnTo>
                    <a:pt x="4270248" y="1275588"/>
                  </a:lnTo>
                  <a:lnTo>
                    <a:pt x="4270248" y="0"/>
                  </a:lnTo>
                  <a:lnTo>
                    <a:pt x="0" y="0"/>
                  </a:lnTo>
                  <a:lnTo>
                    <a:pt x="0" y="1275588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48072" y="1557527"/>
              <a:ext cx="3134995" cy="1077595"/>
            </a:xfrm>
            <a:custGeom>
              <a:avLst/>
              <a:gdLst/>
              <a:ahLst/>
              <a:cxnLst/>
              <a:rect l="l" t="t" r="r" b="b"/>
              <a:pathLst>
                <a:path w="3134995" h="1077595">
                  <a:moveTo>
                    <a:pt x="3134868" y="0"/>
                  </a:moveTo>
                  <a:lnTo>
                    <a:pt x="0" y="0"/>
                  </a:lnTo>
                  <a:lnTo>
                    <a:pt x="0" y="1077468"/>
                  </a:lnTo>
                  <a:lnTo>
                    <a:pt x="3134868" y="1077468"/>
                  </a:lnTo>
                  <a:lnTo>
                    <a:pt x="3134868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86063" y="2141186"/>
              <a:ext cx="1621790" cy="0"/>
            </a:xfrm>
            <a:custGeom>
              <a:avLst/>
              <a:gdLst/>
              <a:ahLst/>
              <a:cxnLst/>
              <a:rect l="l" t="t" r="r" b="b"/>
              <a:pathLst>
                <a:path w="1621790">
                  <a:moveTo>
                    <a:pt x="0" y="0"/>
                  </a:moveTo>
                  <a:lnTo>
                    <a:pt x="528885" y="0"/>
                  </a:lnTo>
                </a:path>
                <a:path w="1621790">
                  <a:moveTo>
                    <a:pt x="944299" y="0"/>
                  </a:moveTo>
                  <a:lnTo>
                    <a:pt x="1621754" y="0"/>
                  </a:lnTo>
                </a:path>
              </a:pathLst>
            </a:custGeom>
            <a:ln w="158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599726" y="2141068"/>
            <a:ext cx="1388110" cy="4927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177290" algn="l"/>
              </a:tabLst>
            </a:pPr>
            <a:r>
              <a:rPr sz="3050" spc="60" dirty="0">
                <a:latin typeface="Times New Roman"/>
                <a:cs typeface="Times New Roman"/>
              </a:rPr>
              <a:t>2</a:t>
            </a:r>
            <a:r>
              <a:rPr sz="3050" i="1" spc="40" dirty="0">
                <a:latin typeface="Times New Roman"/>
                <a:cs typeface="Times New Roman"/>
              </a:rPr>
              <a:t>m</a:t>
            </a:r>
            <a:r>
              <a:rPr sz="3050" i="1" dirty="0">
                <a:latin typeface="Times New Roman"/>
                <a:cs typeface="Times New Roman"/>
              </a:rPr>
              <a:t>	</a:t>
            </a:r>
            <a:r>
              <a:rPr sz="3050" spc="25" dirty="0">
                <a:latin typeface="Times New Roman"/>
                <a:cs typeface="Times New Roman"/>
              </a:rPr>
              <a:t>2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24490" y="1579540"/>
            <a:ext cx="1978025" cy="504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88975">
              <a:lnSpc>
                <a:spcPts val="1085"/>
              </a:lnSpc>
              <a:spcBef>
                <a:spcPts val="135"/>
              </a:spcBef>
              <a:tabLst>
                <a:tab pos="1811020" algn="l"/>
              </a:tabLst>
            </a:pPr>
            <a:r>
              <a:rPr sz="1750" spc="30" dirty="0">
                <a:latin typeface="Times New Roman"/>
                <a:cs typeface="Times New Roman"/>
              </a:rPr>
              <a:t>2	2</a:t>
            </a:r>
            <a:endParaRPr sz="1750">
              <a:latin typeface="Times New Roman"/>
              <a:cs typeface="Times New Roman"/>
            </a:endParaRPr>
          </a:p>
          <a:p>
            <a:pPr marL="50800">
              <a:lnSpc>
                <a:spcPts val="2645"/>
              </a:lnSpc>
              <a:tabLst>
                <a:tab pos="466090" algn="l"/>
                <a:tab pos="993775" algn="l"/>
              </a:tabLst>
            </a:pPr>
            <a:r>
              <a:rPr sz="4575" spc="44" baseline="-35519" dirty="0">
                <a:latin typeface="Symbol"/>
                <a:cs typeface="Symbol"/>
              </a:rPr>
              <a:t></a:t>
            </a:r>
            <a:r>
              <a:rPr sz="4575" spc="44" baseline="-35519" dirty="0">
                <a:latin typeface="Times New Roman"/>
                <a:cs typeface="Times New Roman"/>
              </a:rPr>
              <a:t>	</a:t>
            </a:r>
            <a:r>
              <a:rPr sz="3050" i="1" spc="25" dirty="0">
                <a:latin typeface="Times New Roman"/>
                <a:cs typeface="Times New Roman"/>
              </a:rPr>
              <a:t>p	</a:t>
            </a:r>
            <a:r>
              <a:rPr sz="4575" spc="44" baseline="-35519" dirty="0">
                <a:latin typeface="Symbol"/>
                <a:cs typeface="Symbol"/>
              </a:rPr>
              <a:t></a:t>
            </a:r>
            <a:r>
              <a:rPr sz="4575" spc="217" baseline="-35519" dirty="0">
                <a:latin typeface="Times New Roman"/>
                <a:cs typeface="Times New Roman"/>
              </a:rPr>
              <a:t> </a:t>
            </a:r>
            <a:r>
              <a:rPr sz="3050" i="1" spc="-165" dirty="0">
                <a:latin typeface="Times New Roman"/>
                <a:cs typeface="Times New Roman"/>
              </a:rPr>
              <a:t>mv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06474" y="1837059"/>
            <a:ext cx="954405" cy="4927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50" i="1" spc="35" dirty="0">
                <a:latin typeface="Times New Roman"/>
                <a:cs typeface="Times New Roman"/>
              </a:rPr>
              <a:t>E</a:t>
            </a:r>
            <a:r>
              <a:rPr sz="3050" i="1" spc="30" dirty="0">
                <a:latin typeface="Times New Roman"/>
                <a:cs typeface="Times New Roman"/>
              </a:rPr>
              <a:t> </a:t>
            </a:r>
            <a:r>
              <a:rPr sz="3050" spc="30" dirty="0">
                <a:latin typeface="Symbol"/>
                <a:cs typeface="Symbol"/>
              </a:rPr>
              <a:t></a:t>
            </a:r>
            <a:r>
              <a:rPr sz="3050" spc="-15" dirty="0">
                <a:latin typeface="Times New Roman"/>
                <a:cs typeface="Times New Roman"/>
              </a:rPr>
              <a:t> </a:t>
            </a:r>
            <a:r>
              <a:rPr sz="3050" i="1" spc="35" dirty="0">
                <a:latin typeface="Times New Roman"/>
                <a:cs typeface="Times New Roman"/>
              </a:rPr>
              <a:t>K</a:t>
            </a:r>
            <a:endParaRPr sz="305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-18288" y="0"/>
            <a:ext cx="9182100" cy="6896100"/>
            <a:chOff x="-18288" y="0"/>
            <a:chExt cx="9182100" cy="6896100"/>
          </a:xfrm>
        </p:grpSpPr>
        <p:sp>
          <p:nvSpPr>
            <p:cNvPr id="22" name="object 22"/>
            <p:cNvSpPr/>
            <p:nvPr/>
          </p:nvSpPr>
          <p:spPr>
            <a:xfrm>
              <a:off x="5135117" y="1544574"/>
              <a:ext cx="3161030" cy="1103630"/>
            </a:xfrm>
            <a:custGeom>
              <a:avLst/>
              <a:gdLst/>
              <a:ahLst/>
              <a:cxnLst/>
              <a:rect l="l" t="t" r="r" b="b"/>
              <a:pathLst>
                <a:path w="3161029" h="1103630">
                  <a:moveTo>
                    <a:pt x="0" y="1103376"/>
                  </a:moveTo>
                  <a:lnTo>
                    <a:pt x="3160776" y="1103376"/>
                  </a:lnTo>
                  <a:lnTo>
                    <a:pt x="3160776" y="0"/>
                  </a:lnTo>
                  <a:lnTo>
                    <a:pt x="0" y="0"/>
                  </a:lnTo>
                  <a:lnTo>
                    <a:pt x="0" y="1103376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972" y="4131564"/>
              <a:ext cx="228600" cy="23164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61" y="761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38100">
              <a:solidFill>
                <a:srgbClr val="CC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972" y="2919602"/>
              <a:ext cx="228600" cy="231648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595985" y="2791713"/>
            <a:ext cx="6638290" cy="35515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Bullet:</a:t>
            </a:r>
            <a:r>
              <a:rPr sz="2600" b="1" spc="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latin typeface="Palatino Linotype"/>
                <a:cs typeface="Palatino Linotype"/>
              </a:rPr>
              <a:t>m</a:t>
            </a:r>
            <a:r>
              <a:rPr sz="2800" i="1" dirty="0">
                <a:latin typeface="Palatino Linotype"/>
                <a:cs typeface="Palatino Linotype"/>
              </a:rPr>
              <a:t> </a:t>
            </a:r>
            <a:r>
              <a:rPr sz="2800" spc="-5" dirty="0">
                <a:latin typeface="Palatino Linotype"/>
                <a:cs typeface="Palatino Linotype"/>
              </a:rPr>
              <a:t>= 0.1</a:t>
            </a:r>
            <a:r>
              <a:rPr sz="2800" spc="10" dirty="0">
                <a:latin typeface="Palatino Linotype"/>
                <a:cs typeface="Palatino Linotype"/>
              </a:rPr>
              <a:t> </a:t>
            </a:r>
            <a:r>
              <a:rPr sz="2800" spc="-5" dirty="0">
                <a:latin typeface="Palatino Linotype"/>
                <a:cs typeface="Palatino Linotype"/>
              </a:rPr>
              <a:t>kg;</a:t>
            </a:r>
            <a:r>
              <a:rPr sz="2800" spc="-10" dirty="0">
                <a:latin typeface="Palatino Linotype"/>
                <a:cs typeface="Palatino Linotype"/>
              </a:rPr>
              <a:t> </a:t>
            </a:r>
            <a:r>
              <a:rPr sz="2800" i="1" spc="-5" dirty="0">
                <a:latin typeface="Palatino Linotype"/>
                <a:cs typeface="Palatino Linotype"/>
              </a:rPr>
              <a:t>v </a:t>
            </a:r>
            <a:r>
              <a:rPr sz="2800" spc="-5" dirty="0">
                <a:latin typeface="Palatino Linotype"/>
                <a:cs typeface="Palatino Linotype"/>
              </a:rPr>
              <a:t>=</a:t>
            </a:r>
            <a:r>
              <a:rPr sz="2800" spc="-1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1000</a:t>
            </a:r>
            <a:r>
              <a:rPr sz="2800" spc="-10" dirty="0">
                <a:latin typeface="Palatino Linotype"/>
                <a:cs typeface="Palatino Linotype"/>
              </a:rPr>
              <a:t> </a:t>
            </a:r>
            <a:r>
              <a:rPr sz="2800" spc="-5" dirty="0">
                <a:latin typeface="Palatino Linotype"/>
                <a:cs typeface="Palatino Linotype"/>
              </a:rPr>
              <a:t>m/s</a:t>
            </a:r>
            <a:endParaRPr sz="2800">
              <a:latin typeface="Palatino Linotype"/>
              <a:cs typeface="Palatino Linotype"/>
            </a:endParaRPr>
          </a:p>
          <a:p>
            <a:pPr marL="463550" algn="ctr">
              <a:lnSpc>
                <a:spcPct val="100000"/>
              </a:lnSpc>
              <a:spcBef>
                <a:spcPts val="2335"/>
              </a:spcBef>
            </a:pPr>
            <a:r>
              <a:rPr sz="2800" spc="-5" dirty="0">
                <a:latin typeface="Symbol"/>
                <a:cs typeface="Symbol"/>
              </a:rPr>
              <a:t>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λ</a:t>
            </a:r>
            <a:r>
              <a:rPr sz="2775" baseline="-21021" dirty="0">
                <a:latin typeface="Palatino Linotype"/>
                <a:cs typeface="Palatino Linotype"/>
              </a:rPr>
              <a:t>B</a:t>
            </a:r>
            <a:r>
              <a:rPr sz="2775" spc="330" baseline="-21021" dirty="0">
                <a:latin typeface="Palatino Linotype"/>
                <a:cs typeface="Palatino Linotype"/>
              </a:rPr>
              <a:t> </a:t>
            </a:r>
            <a:r>
              <a:rPr sz="2800" spc="-5" dirty="0">
                <a:latin typeface="Palatino Linotype"/>
                <a:cs typeface="Palatino Linotype"/>
              </a:rPr>
              <a:t>~</a:t>
            </a:r>
            <a:r>
              <a:rPr sz="2800" spc="-1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6.63</a:t>
            </a:r>
            <a:r>
              <a:rPr sz="2800" dirty="0">
                <a:latin typeface="Microsoft Sans Serif"/>
                <a:cs typeface="Microsoft Sans Serif"/>
              </a:rPr>
              <a:t>×</a:t>
            </a:r>
            <a:r>
              <a:rPr sz="2800" dirty="0">
                <a:latin typeface="Palatino Linotype"/>
                <a:cs typeface="Palatino Linotype"/>
              </a:rPr>
              <a:t>10</a:t>
            </a:r>
            <a:r>
              <a:rPr sz="2775" baseline="25525" dirty="0">
                <a:latin typeface="Palatino Linotype"/>
                <a:cs typeface="Palatino Linotype"/>
              </a:rPr>
              <a:t>-36</a:t>
            </a:r>
            <a:r>
              <a:rPr sz="2775" spc="330" baseline="25525" dirty="0">
                <a:latin typeface="Palatino Linotype"/>
                <a:cs typeface="Palatino Linotype"/>
              </a:rPr>
              <a:t> </a:t>
            </a:r>
            <a:r>
              <a:rPr sz="2800" spc="-5" dirty="0">
                <a:latin typeface="Palatino Linotype"/>
                <a:cs typeface="Palatino Linotype"/>
              </a:rPr>
              <a:t>m</a:t>
            </a:r>
            <a:endParaRPr sz="2800">
              <a:latin typeface="Palatino Linotype"/>
              <a:cs typeface="Palatino Linotype"/>
            </a:endParaRPr>
          </a:p>
          <a:p>
            <a:pPr marL="50800">
              <a:lnSpc>
                <a:spcPct val="100000"/>
              </a:lnSpc>
              <a:spcBef>
                <a:spcPts val="605"/>
              </a:spcBef>
            </a:pP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Electron</a:t>
            </a:r>
            <a:r>
              <a:rPr sz="2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at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4.9</a:t>
            </a:r>
            <a:r>
              <a:rPr sz="2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potential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2024380" algn="ctr">
              <a:lnSpc>
                <a:spcPct val="100000"/>
              </a:lnSpc>
              <a:spcBef>
                <a:spcPts val="855"/>
              </a:spcBef>
            </a:pPr>
            <a:r>
              <a:rPr sz="2800" i="1" spc="-5" dirty="0">
                <a:latin typeface="Palatino Linotype"/>
                <a:cs typeface="Palatino Linotype"/>
              </a:rPr>
              <a:t>m</a:t>
            </a:r>
            <a:r>
              <a:rPr sz="2800" i="1" spc="-10" dirty="0">
                <a:latin typeface="Palatino Linotype"/>
                <a:cs typeface="Palatino Linotype"/>
              </a:rPr>
              <a:t> </a:t>
            </a:r>
            <a:r>
              <a:rPr sz="2800" spc="-5" dirty="0">
                <a:latin typeface="Palatino Linotype"/>
                <a:cs typeface="Palatino Linotype"/>
              </a:rPr>
              <a:t>=</a:t>
            </a:r>
            <a:r>
              <a:rPr sz="2800" spc="-15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9.11</a:t>
            </a:r>
            <a:r>
              <a:rPr sz="2800" dirty="0">
                <a:latin typeface="Microsoft Sans Serif"/>
                <a:cs typeface="Microsoft Sans Serif"/>
              </a:rPr>
              <a:t>×</a:t>
            </a:r>
            <a:r>
              <a:rPr sz="2800" dirty="0">
                <a:latin typeface="Palatino Linotype"/>
                <a:cs typeface="Palatino Linotype"/>
              </a:rPr>
              <a:t>10</a:t>
            </a:r>
            <a:r>
              <a:rPr sz="2775" baseline="25525" dirty="0">
                <a:latin typeface="Palatino Linotype"/>
                <a:cs typeface="Palatino Linotype"/>
              </a:rPr>
              <a:t>-31</a:t>
            </a:r>
            <a:r>
              <a:rPr sz="2775" spc="315" baseline="25525" dirty="0">
                <a:latin typeface="Palatino Linotype"/>
                <a:cs typeface="Palatino Linotype"/>
              </a:rPr>
              <a:t> </a:t>
            </a:r>
            <a:r>
              <a:rPr sz="2800" spc="-5" dirty="0">
                <a:latin typeface="Palatino Linotype"/>
                <a:cs typeface="Palatino Linotype"/>
              </a:rPr>
              <a:t>kg;</a:t>
            </a:r>
            <a:endParaRPr sz="2800">
              <a:latin typeface="Palatino Linotype"/>
              <a:cs typeface="Palatino Linotype"/>
            </a:endParaRPr>
          </a:p>
          <a:p>
            <a:pPr marL="2025014" algn="ctr">
              <a:lnSpc>
                <a:spcPct val="100000"/>
              </a:lnSpc>
              <a:spcBef>
                <a:spcPts val="650"/>
              </a:spcBef>
            </a:pPr>
            <a:r>
              <a:rPr sz="2800" i="1" spc="-5" dirty="0">
                <a:latin typeface="Palatino Linotype"/>
                <a:cs typeface="Palatino Linotype"/>
              </a:rPr>
              <a:t>E</a:t>
            </a:r>
            <a:r>
              <a:rPr sz="2800" spc="-5" dirty="0">
                <a:latin typeface="Palatino Linotype"/>
                <a:cs typeface="Palatino Linotype"/>
              </a:rPr>
              <a:t>~4.9</a:t>
            </a:r>
            <a:r>
              <a:rPr sz="2800" spc="-35" dirty="0">
                <a:latin typeface="Palatino Linotype"/>
                <a:cs typeface="Palatino Linotype"/>
              </a:rPr>
              <a:t> </a:t>
            </a:r>
            <a:r>
              <a:rPr sz="2800" spc="-5" dirty="0">
                <a:latin typeface="Palatino Linotype"/>
                <a:cs typeface="Palatino Linotype"/>
              </a:rPr>
              <a:t>eV</a:t>
            </a:r>
            <a:endParaRPr sz="28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Palatino Linotype"/>
              <a:cs typeface="Palatino Linotype"/>
            </a:endParaRPr>
          </a:p>
          <a:p>
            <a:pPr marL="2541905">
              <a:lnSpc>
                <a:spcPct val="100000"/>
              </a:lnSpc>
            </a:pPr>
            <a:r>
              <a:rPr sz="2800" spc="-5" dirty="0">
                <a:latin typeface="Symbol"/>
                <a:cs typeface="Symbol"/>
              </a:rPr>
              <a:t>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λ</a:t>
            </a:r>
            <a:r>
              <a:rPr sz="2775" baseline="-21021" dirty="0">
                <a:latin typeface="Palatino Linotype"/>
                <a:cs typeface="Palatino Linotype"/>
              </a:rPr>
              <a:t>B</a:t>
            </a:r>
            <a:r>
              <a:rPr sz="2775" spc="330" baseline="-21021" dirty="0">
                <a:latin typeface="Palatino Linotype"/>
                <a:cs typeface="Palatino Linotype"/>
              </a:rPr>
              <a:t> </a:t>
            </a:r>
            <a:r>
              <a:rPr sz="2800" spc="-5" dirty="0">
                <a:latin typeface="Palatino Linotype"/>
                <a:cs typeface="Palatino Linotype"/>
              </a:rPr>
              <a:t>~</a:t>
            </a:r>
            <a:r>
              <a:rPr sz="2800" spc="-10" dirty="0">
                <a:latin typeface="Palatino Linotype"/>
                <a:cs typeface="Palatino Linotype"/>
              </a:rPr>
              <a:t> </a:t>
            </a:r>
            <a:r>
              <a:rPr sz="2800" dirty="0">
                <a:latin typeface="Palatino Linotype"/>
                <a:cs typeface="Palatino Linotype"/>
              </a:rPr>
              <a:t>5.5</a:t>
            </a:r>
            <a:r>
              <a:rPr sz="2800" dirty="0">
                <a:latin typeface="Microsoft Sans Serif"/>
                <a:cs typeface="Microsoft Sans Serif"/>
              </a:rPr>
              <a:t>×</a:t>
            </a:r>
            <a:r>
              <a:rPr sz="2800" dirty="0">
                <a:latin typeface="Palatino Linotype"/>
                <a:cs typeface="Palatino Linotype"/>
              </a:rPr>
              <a:t>10</a:t>
            </a:r>
            <a:r>
              <a:rPr sz="2775" baseline="25525" dirty="0">
                <a:latin typeface="Palatino Linotype"/>
                <a:cs typeface="Palatino Linotype"/>
              </a:rPr>
              <a:t>-10</a:t>
            </a:r>
            <a:r>
              <a:rPr sz="2775" spc="337" baseline="25525" dirty="0">
                <a:latin typeface="Palatino Linotype"/>
                <a:cs typeface="Palatino Linotype"/>
              </a:rPr>
              <a:t> </a:t>
            </a:r>
            <a:r>
              <a:rPr sz="2800" spc="-5" dirty="0">
                <a:latin typeface="Palatino Linotype"/>
                <a:cs typeface="Palatino Linotype"/>
              </a:rPr>
              <a:t>m</a:t>
            </a:r>
            <a:r>
              <a:rPr sz="2800" spc="5" dirty="0">
                <a:latin typeface="Palatino Linotype"/>
                <a:cs typeface="Palatino Linotype"/>
              </a:rPr>
              <a:t> </a:t>
            </a:r>
            <a:r>
              <a:rPr sz="2800" spc="-5" dirty="0">
                <a:latin typeface="Palatino Linotype"/>
                <a:cs typeface="Palatino Linotype"/>
              </a:rPr>
              <a:t>=</a:t>
            </a:r>
            <a:r>
              <a:rPr sz="2800" spc="-10" dirty="0">
                <a:latin typeface="Palatino Linotype"/>
                <a:cs typeface="Palatino Linotype"/>
              </a:rPr>
              <a:t> </a:t>
            </a:r>
            <a:r>
              <a:rPr sz="2800" spc="-5" dirty="0">
                <a:latin typeface="Palatino Linotype"/>
                <a:cs typeface="Palatino Linotype"/>
              </a:rPr>
              <a:t>5.5</a:t>
            </a:r>
            <a:r>
              <a:rPr sz="2800" spc="-10" dirty="0">
                <a:latin typeface="Palatino Linotype"/>
                <a:cs typeface="Palatino Linotype"/>
              </a:rPr>
              <a:t> </a:t>
            </a:r>
            <a:r>
              <a:rPr sz="2800" spc="-5" dirty="0">
                <a:latin typeface="Palatino Linotype"/>
                <a:cs typeface="Palatino Linotype"/>
              </a:rPr>
              <a:t>Å</a:t>
            </a:r>
            <a:endParaRPr sz="2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97645" y="6517640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45C75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43621" y="3495865"/>
            <a:ext cx="866140" cy="868044"/>
            <a:chOff x="1543621" y="3495865"/>
            <a:chExt cx="866140" cy="868044"/>
          </a:xfrm>
        </p:grpSpPr>
        <p:sp>
          <p:nvSpPr>
            <p:cNvPr id="4" name="object 4"/>
            <p:cNvSpPr/>
            <p:nvPr/>
          </p:nvSpPr>
          <p:spPr>
            <a:xfrm>
              <a:off x="1548383" y="3500628"/>
              <a:ext cx="856615" cy="858519"/>
            </a:xfrm>
            <a:custGeom>
              <a:avLst/>
              <a:gdLst/>
              <a:ahLst/>
              <a:cxnLst/>
              <a:rect l="l" t="t" r="r" b="b"/>
              <a:pathLst>
                <a:path w="856614" h="858520">
                  <a:moveTo>
                    <a:pt x="428243" y="0"/>
                  </a:moveTo>
                  <a:lnTo>
                    <a:pt x="381588" y="2516"/>
                  </a:lnTo>
                  <a:lnTo>
                    <a:pt x="336387" y="9892"/>
                  </a:lnTo>
                  <a:lnTo>
                    <a:pt x="292900" y="21866"/>
                  </a:lnTo>
                  <a:lnTo>
                    <a:pt x="251390" y="38176"/>
                  </a:lnTo>
                  <a:lnTo>
                    <a:pt x="212118" y="58561"/>
                  </a:lnTo>
                  <a:lnTo>
                    <a:pt x="175345" y="82759"/>
                  </a:lnTo>
                  <a:lnTo>
                    <a:pt x="141333" y="110509"/>
                  </a:lnTo>
                  <a:lnTo>
                    <a:pt x="110343" y="141550"/>
                  </a:lnTo>
                  <a:lnTo>
                    <a:pt x="82637" y="175619"/>
                  </a:lnTo>
                  <a:lnTo>
                    <a:pt x="58476" y="212456"/>
                  </a:lnTo>
                  <a:lnTo>
                    <a:pt x="38122" y="251800"/>
                  </a:lnTo>
                  <a:lnTo>
                    <a:pt x="21835" y="293388"/>
                  </a:lnTo>
                  <a:lnTo>
                    <a:pt x="9879" y="336959"/>
                  </a:lnTo>
                  <a:lnTo>
                    <a:pt x="2513" y="382252"/>
                  </a:lnTo>
                  <a:lnTo>
                    <a:pt x="0" y="429006"/>
                  </a:lnTo>
                  <a:lnTo>
                    <a:pt x="2513" y="475759"/>
                  </a:lnTo>
                  <a:lnTo>
                    <a:pt x="9879" y="521052"/>
                  </a:lnTo>
                  <a:lnTo>
                    <a:pt x="21835" y="564623"/>
                  </a:lnTo>
                  <a:lnTo>
                    <a:pt x="38122" y="606211"/>
                  </a:lnTo>
                  <a:lnTo>
                    <a:pt x="58476" y="645555"/>
                  </a:lnTo>
                  <a:lnTo>
                    <a:pt x="82637" y="682392"/>
                  </a:lnTo>
                  <a:lnTo>
                    <a:pt x="110343" y="716461"/>
                  </a:lnTo>
                  <a:lnTo>
                    <a:pt x="141333" y="747502"/>
                  </a:lnTo>
                  <a:lnTo>
                    <a:pt x="175345" y="775252"/>
                  </a:lnTo>
                  <a:lnTo>
                    <a:pt x="212118" y="799450"/>
                  </a:lnTo>
                  <a:lnTo>
                    <a:pt x="251390" y="819835"/>
                  </a:lnTo>
                  <a:lnTo>
                    <a:pt x="292900" y="836145"/>
                  </a:lnTo>
                  <a:lnTo>
                    <a:pt x="336387" y="848119"/>
                  </a:lnTo>
                  <a:lnTo>
                    <a:pt x="381588" y="855495"/>
                  </a:lnTo>
                  <a:lnTo>
                    <a:pt x="428243" y="858012"/>
                  </a:lnTo>
                  <a:lnTo>
                    <a:pt x="474899" y="855495"/>
                  </a:lnTo>
                  <a:lnTo>
                    <a:pt x="520100" y="848119"/>
                  </a:lnTo>
                  <a:lnTo>
                    <a:pt x="563587" y="836145"/>
                  </a:lnTo>
                  <a:lnTo>
                    <a:pt x="605097" y="819835"/>
                  </a:lnTo>
                  <a:lnTo>
                    <a:pt x="644369" y="799450"/>
                  </a:lnTo>
                  <a:lnTo>
                    <a:pt x="681142" y="775252"/>
                  </a:lnTo>
                  <a:lnTo>
                    <a:pt x="715154" y="747502"/>
                  </a:lnTo>
                  <a:lnTo>
                    <a:pt x="746144" y="716461"/>
                  </a:lnTo>
                  <a:lnTo>
                    <a:pt x="773850" y="682392"/>
                  </a:lnTo>
                  <a:lnTo>
                    <a:pt x="798011" y="645555"/>
                  </a:lnTo>
                  <a:lnTo>
                    <a:pt x="818365" y="606211"/>
                  </a:lnTo>
                  <a:lnTo>
                    <a:pt x="834652" y="564623"/>
                  </a:lnTo>
                  <a:lnTo>
                    <a:pt x="846608" y="521052"/>
                  </a:lnTo>
                  <a:lnTo>
                    <a:pt x="853974" y="475759"/>
                  </a:lnTo>
                  <a:lnTo>
                    <a:pt x="856488" y="429006"/>
                  </a:lnTo>
                  <a:lnTo>
                    <a:pt x="853974" y="382252"/>
                  </a:lnTo>
                  <a:lnTo>
                    <a:pt x="846608" y="336959"/>
                  </a:lnTo>
                  <a:lnTo>
                    <a:pt x="834652" y="293388"/>
                  </a:lnTo>
                  <a:lnTo>
                    <a:pt x="818365" y="251800"/>
                  </a:lnTo>
                  <a:lnTo>
                    <a:pt x="798011" y="212456"/>
                  </a:lnTo>
                  <a:lnTo>
                    <a:pt x="773850" y="175619"/>
                  </a:lnTo>
                  <a:lnTo>
                    <a:pt x="746144" y="141550"/>
                  </a:lnTo>
                  <a:lnTo>
                    <a:pt x="715154" y="110509"/>
                  </a:lnTo>
                  <a:lnTo>
                    <a:pt x="681142" y="82759"/>
                  </a:lnTo>
                  <a:lnTo>
                    <a:pt x="644369" y="58561"/>
                  </a:lnTo>
                  <a:lnTo>
                    <a:pt x="605097" y="38176"/>
                  </a:lnTo>
                  <a:lnTo>
                    <a:pt x="563587" y="21866"/>
                  </a:lnTo>
                  <a:lnTo>
                    <a:pt x="520100" y="9892"/>
                  </a:lnTo>
                  <a:lnTo>
                    <a:pt x="474899" y="2516"/>
                  </a:lnTo>
                  <a:lnTo>
                    <a:pt x="428243" y="0"/>
                  </a:lnTo>
                  <a:close/>
                </a:path>
              </a:pathLst>
            </a:custGeom>
            <a:solidFill>
              <a:srgbClr val="FAD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8383" y="3500628"/>
              <a:ext cx="856615" cy="858519"/>
            </a:xfrm>
            <a:custGeom>
              <a:avLst/>
              <a:gdLst/>
              <a:ahLst/>
              <a:cxnLst/>
              <a:rect l="l" t="t" r="r" b="b"/>
              <a:pathLst>
                <a:path w="856614" h="858520">
                  <a:moveTo>
                    <a:pt x="0" y="429006"/>
                  </a:moveTo>
                  <a:lnTo>
                    <a:pt x="2513" y="382252"/>
                  </a:lnTo>
                  <a:lnTo>
                    <a:pt x="9879" y="336959"/>
                  </a:lnTo>
                  <a:lnTo>
                    <a:pt x="21835" y="293388"/>
                  </a:lnTo>
                  <a:lnTo>
                    <a:pt x="38122" y="251800"/>
                  </a:lnTo>
                  <a:lnTo>
                    <a:pt x="58476" y="212456"/>
                  </a:lnTo>
                  <a:lnTo>
                    <a:pt x="82637" y="175619"/>
                  </a:lnTo>
                  <a:lnTo>
                    <a:pt x="110343" y="141550"/>
                  </a:lnTo>
                  <a:lnTo>
                    <a:pt x="141333" y="110509"/>
                  </a:lnTo>
                  <a:lnTo>
                    <a:pt x="175345" y="82759"/>
                  </a:lnTo>
                  <a:lnTo>
                    <a:pt x="212118" y="58561"/>
                  </a:lnTo>
                  <a:lnTo>
                    <a:pt x="251390" y="38176"/>
                  </a:lnTo>
                  <a:lnTo>
                    <a:pt x="292900" y="21866"/>
                  </a:lnTo>
                  <a:lnTo>
                    <a:pt x="336387" y="9892"/>
                  </a:lnTo>
                  <a:lnTo>
                    <a:pt x="381588" y="2516"/>
                  </a:lnTo>
                  <a:lnTo>
                    <a:pt x="428243" y="0"/>
                  </a:lnTo>
                  <a:lnTo>
                    <a:pt x="474899" y="2516"/>
                  </a:lnTo>
                  <a:lnTo>
                    <a:pt x="520100" y="9892"/>
                  </a:lnTo>
                  <a:lnTo>
                    <a:pt x="563587" y="21866"/>
                  </a:lnTo>
                  <a:lnTo>
                    <a:pt x="605097" y="38176"/>
                  </a:lnTo>
                  <a:lnTo>
                    <a:pt x="644369" y="58561"/>
                  </a:lnTo>
                  <a:lnTo>
                    <a:pt x="681142" y="82759"/>
                  </a:lnTo>
                  <a:lnTo>
                    <a:pt x="715154" y="110509"/>
                  </a:lnTo>
                  <a:lnTo>
                    <a:pt x="746144" y="141550"/>
                  </a:lnTo>
                  <a:lnTo>
                    <a:pt x="773850" y="175619"/>
                  </a:lnTo>
                  <a:lnTo>
                    <a:pt x="798011" y="212456"/>
                  </a:lnTo>
                  <a:lnTo>
                    <a:pt x="818365" y="251800"/>
                  </a:lnTo>
                  <a:lnTo>
                    <a:pt x="834652" y="293388"/>
                  </a:lnTo>
                  <a:lnTo>
                    <a:pt x="846608" y="336959"/>
                  </a:lnTo>
                  <a:lnTo>
                    <a:pt x="853974" y="382252"/>
                  </a:lnTo>
                  <a:lnTo>
                    <a:pt x="856488" y="429006"/>
                  </a:lnTo>
                  <a:lnTo>
                    <a:pt x="853974" y="475759"/>
                  </a:lnTo>
                  <a:lnTo>
                    <a:pt x="846608" y="521052"/>
                  </a:lnTo>
                  <a:lnTo>
                    <a:pt x="834652" y="564623"/>
                  </a:lnTo>
                  <a:lnTo>
                    <a:pt x="818365" y="606211"/>
                  </a:lnTo>
                  <a:lnTo>
                    <a:pt x="798011" y="645555"/>
                  </a:lnTo>
                  <a:lnTo>
                    <a:pt x="773850" y="682392"/>
                  </a:lnTo>
                  <a:lnTo>
                    <a:pt x="746144" y="716461"/>
                  </a:lnTo>
                  <a:lnTo>
                    <a:pt x="715154" y="747502"/>
                  </a:lnTo>
                  <a:lnTo>
                    <a:pt x="681142" y="775252"/>
                  </a:lnTo>
                  <a:lnTo>
                    <a:pt x="644369" y="799450"/>
                  </a:lnTo>
                  <a:lnTo>
                    <a:pt x="605097" y="819835"/>
                  </a:lnTo>
                  <a:lnTo>
                    <a:pt x="563587" y="836145"/>
                  </a:lnTo>
                  <a:lnTo>
                    <a:pt x="520100" y="848119"/>
                  </a:lnTo>
                  <a:lnTo>
                    <a:pt x="474899" y="855495"/>
                  </a:lnTo>
                  <a:lnTo>
                    <a:pt x="428243" y="858012"/>
                  </a:lnTo>
                  <a:lnTo>
                    <a:pt x="381588" y="855495"/>
                  </a:lnTo>
                  <a:lnTo>
                    <a:pt x="336387" y="848119"/>
                  </a:lnTo>
                  <a:lnTo>
                    <a:pt x="292900" y="836145"/>
                  </a:lnTo>
                  <a:lnTo>
                    <a:pt x="251390" y="819835"/>
                  </a:lnTo>
                  <a:lnTo>
                    <a:pt x="212118" y="799450"/>
                  </a:lnTo>
                  <a:lnTo>
                    <a:pt x="175345" y="775252"/>
                  </a:lnTo>
                  <a:lnTo>
                    <a:pt x="141333" y="747502"/>
                  </a:lnTo>
                  <a:lnTo>
                    <a:pt x="110343" y="716461"/>
                  </a:lnTo>
                  <a:lnTo>
                    <a:pt x="82637" y="682392"/>
                  </a:lnTo>
                  <a:lnTo>
                    <a:pt x="58476" y="645555"/>
                  </a:lnTo>
                  <a:lnTo>
                    <a:pt x="38122" y="606211"/>
                  </a:lnTo>
                  <a:lnTo>
                    <a:pt x="21835" y="564623"/>
                  </a:lnTo>
                  <a:lnTo>
                    <a:pt x="9879" y="521052"/>
                  </a:lnTo>
                  <a:lnTo>
                    <a:pt x="2513" y="475759"/>
                  </a:lnTo>
                  <a:lnTo>
                    <a:pt x="0" y="42900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75563" y="678228"/>
            <a:ext cx="3131185" cy="2519680"/>
          </a:xfrm>
          <a:prstGeom prst="rect">
            <a:avLst/>
          </a:prstGeom>
        </p:spPr>
        <p:txBody>
          <a:bodyPr vert="horz" wrap="square" lIns="0" tIns="267335" rIns="0" bIns="0" rtlCol="0">
            <a:spAutoFit/>
          </a:bodyPr>
          <a:lstStyle/>
          <a:p>
            <a:pPr marR="40640" algn="ctr">
              <a:lnSpc>
                <a:spcPct val="100000"/>
              </a:lnSpc>
              <a:spcBef>
                <a:spcPts val="2105"/>
              </a:spcBef>
            </a:pPr>
            <a:r>
              <a:rPr sz="3600" spc="-20" dirty="0">
                <a:solidFill>
                  <a:srgbClr val="0000FF"/>
                </a:solidFill>
                <a:latin typeface="Cambria"/>
                <a:cs typeface="Cambria"/>
              </a:rPr>
              <a:t>Particle</a:t>
            </a:r>
            <a:endParaRPr sz="3600">
              <a:latin typeface="Cambria"/>
              <a:cs typeface="Cambria"/>
            </a:endParaRPr>
          </a:p>
          <a:p>
            <a:pPr marL="12065" marR="5080" indent="635" algn="ctr">
              <a:lnSpc>
                <a:spcPct val="100000"/>
              </a:lnSpc>
              <a:spcBef>
                <a:spcPts val="1785"/>
              </a:spcBef>
            </a:pPr>
            <a:r>
              <a:rPr sz="3200" spc="-5" dirty="0">
                <a:latin typeface="Calibri"/>
                <a:cs typeface="Calibri"/>
              </a:rPr>
              <a:t>Our </a:t>
            </a:r>
            <a:r>
              <a:rPr sz="3200" spc="-10" dirty="0">
                <a:latin typeface="Calibri"/>
                <a:cs typeface="Calibri"/>
              </a:rPr>
              <a:t>traditional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understanding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particle…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0778" y="4687315"/>
            <a:ext cx="2901315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“Localized” </a:t>
            </a:r>
            <a:r>
              <a:rPr sz="3200" dirty="0">
                <a:latin typeface="Calibri"/>
                <a:cs typeface="Calibri"/>
              </a:rPr>
              <a:t>-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definite </a:t>
            </a:r>
            <a:r>
              <a:rPr sz="3200" spc="-5" dirty="0">
                <a:latin typeface="Calibri"/>
                <a:cs typeface="Calibri"/>
              </a:rPr>
              <a:t>position,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momentum,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confined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space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82514" y="716356"/>
            <a:ext cx="3131185" cy="204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0">
              <a:lnSpc>
                <a:spcPct val="100000"/>
              </a:lnSpc>
              <a:spcBef>
                <a:spcPts val="100"/>
              </a:spcBef>
            </a:pPr>
            <a:r>
              <a:rPr sz="3600" b="0" spc="-80" dirty="0">
                <a:latin typeface="Cambria"/>
                <a:cs typeface="Cambria"/>
              </a:rPr>
              <a:t>Wave</a:t>
            </a:r>
            <a:endParaRPr sz="3600">
              <a:latin typeface="Cambria"/>
              <a:cs typeface="Cambria"/>
            </a:endParaRPr>
          </a:p>
          <a:p>
            <a:pPr marL="12065" marR="5080" indent="95885" algn="ctr">
              <a:lnSpc>
                <a:spcPct val="100000"/>
              </a:lnSpc>
              <a:spcBef>
                <a:spcPts val="90"/>
              </a:spcBef>
            </a:pPr>
            <a:r>
              <a:rPr sz="3200" b="0" spc="-5" dirty="0">
                <a:solidFill>
                  <a:srgbClr val="000000"/>
                </a:solidFill>
                <a:latin typeface="Calibri"/>
                <a:cs typeface="Calibri"/>
              </a:rPr>
              <a:t>Our </a:t>
            </a:r>
            <a:r>
              <a:rPr sz="3200" b="0" spc="-10" dirty="0">
                <a:solidFill>
                  <a:srgbClr val="000000"/>
                </a:solidFill>
                <a:latin typeface="Calibri"/>
                <a:cs typeface="Calibri"/>
              </a:rPr>
              <a:t>traditional </a:t>
            </a:r>
            <a:r>
              <a:rPr sz="32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0" spc="-15" dirty="0">
                <a:solidFill>
                  <a:srgbClr val="000000"/>
                </a:solidFill>
                <a:latin typeface="Calibri"/>
                <a:cs typeface="Calibri"/>
              </a:rPr>
              <a:t>understanding</a:t>
            </a:r>
            <a:r>
              <a:rPr sz="32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32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200" b="0" spc="-7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0" spc="-20" dirty="0">
                <a:solidFill>
                  <a:srgbClr val="000000"/>
                </a:solidFill>
                <a:latin typeface="Calibri"/>
                <a:cs typeface="Calibri"/>
              </a:rPr>
              <a:t>wave….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8744" y="2997707"/>
            <a:ext cx="4434840" cy="124358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151246" y="4300169"/>
            <a:ext cx="3287395" cy="2489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4610" indent="-2540" algn="ctr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latin typeface="Calibri"/>
                <a:cs typeface="Calibri"/>
              </a:rPr>
              <a:t>“de-localized” </a:t>
            </a:r>
            <a:r>
              <a:rPr sz="3200" dirty="0">
                <a:latin typeface="Calibri"/>
                <a:cs typeface="Calibri"/>
              </a:rPr>
              <a:t>–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spread </a:t>
            </a:r>
            <a:r>
              <a:rPr sz="3200" spc="-5" dirty="0">
                <a:latin typeface="Calibri"/>
                <a:cs typeface="Calibri"/>
              </a:rPr>
              <a:t>out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space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time.</a:t>
            </a:r>
            <a:endParaRPr sz="3200">
              <a:latin typeface="Calibri"/>
              <a:cs typeface="Calibri"/>
            </a:endParaRPr>
          </a:p>
          <a:p>
            <a:pPr marL="34925" marR="5080" algn="ctr">
              <a:lnSpc>
                <a:spcPct val="100000"/>
              </a:lnSpc>
              <a:spcBef>
                <a:spcPts val="195"/>
              </a:spcBef>
            </a:pPr>
            <a:r>
              <a:rPr sz="3200" spc="-5" dirty="0">
                <a:latin typeface="Calibri"/>
                <a:cs typeface="Calibri"/>
              </a:rPr>
              <a:t>*Disturbance </a:t>
            </a:r>
            <a:r>
              <a:rPr sz="3200" dirty="0">
                <a:latin typeface="Calibri"/>
                <a:cs typeface="Calibri"/>
              </a:rPr>
              <a:t>in the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medium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18288" y="0"/>
            <a:ext cx="9182100" cy="6896100"/>
            <a:chOff x="-18288" y="0"/>
            <a:chExt cx="9182100" cy="6896100"/>
          </a:xfrm>
        </p:grpSpPr>
        <p:sp>
          <p:nvSpPr>
            <p:cNvPr id="12" name="object 12"/>
            <p:cNvSpPr/>
            <p:nvPr/>
          </p:nvSpPr>
          <p:spPr>
            <a:xfrm>
              <a:off x="761" y="761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38100">
              <a:solidFill>
                <a:srgbClr val="CC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335" y="36576"/>
              <a:ext cx="9109075" cy="553720"/>
            </a:xfrm>
            <a:custGeom>
              <a:avLst/>
              <a:gdLst/>
              <a:ahLst/>
              <a:cxnLst/>
              <a:rect l="l" t="t" r="r" b="b"/>
              <a:pathLst>
                <a:path w="9109075" h="553720">
                  <a:moveTo>
                    <a:pt x="9108948" y="0"/>
                  </a:moveTo>
                  <a:lnTo>
                    <a:pt x="0" y="0"/>
                  </a:lnTo>
                  <a:lnTo>
                    <a:pt x="0" y="553212"/>
                  </a:lnTo>
                  <a:lnTo>
                    <a:pt x="9108948" y="553212"/>
                  </a:lnTo>
                  <a:lnTo>
                    <a:pt x="9108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1137361"/>
            <a:ext cx="798004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0" spc="-5" dirty="0">
                <a:latin typeface="Calibri"/>
                <a:cs typeface="Calibri"/>
              </a:rPr>
              <a:t>How </a:t>
            </a:r>
            <a:r>
              <a:rPr sz="3200" b="0" dirty="0">
                <a:latin typeface="Calibri"/>
                <a:cs typeface="Calibri"/>
              </a:rPr>
              <a:t>do</a:t>
            </a:r>
            <a:r>
              <a:rPr sz="3200" b="0" spc="-5" dirty="0">
                <a:latin typeface="Calibri"/>
                <a:cs typeface="Calibri"/>
              </a:rPr>
              <a:t> </a:t>
            </a:r>
            <a:r>
              <a:rPr sz="3200" b="0" spc="-10" dirty="0">
                <a:latin typeface="Calibri"/>
                <a:cs typeface="Calibri"/>
              </a:rPr>
              <a:t>we</a:t>
            </a:r>
            <a:r>
              <a:rPr sz="3200" b="0" spc="-15" dirty="0">
                <a:latin typeface="Calibri"/>
                <a:cs typeface="Calibri"/>
              </a:rPr>
              <a:t> </a:t>
            </a:r>
            <a:r>
              <a:rPr sz="3200" b="0" spc="-10" dirty="0">
                <a:latin typeface="Calibri"/>
                <a:cs typeface="Calibri"/>
              </a:rPr>
              <a:t>associate</a:t>
            </a:r>
            <a:r>
              <a:rPr sz="3200" b="0" spc="-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a </a:t>
            </a:r>
            <a:r>
              <a:rPr sz="3200" b="0" spc="-30" dirty="0">
                <a:latin typeface="Calibri"/>
                <a:cs typeface="Calibri"/>
              </a:rPr>
              <a:t>wave</a:t>
            </a:r>
            <a:r>
              <a:rPr sz="3200" b="0" spc="-15" dirty="0">
                <a:latin typeface="Calibri"/>
                <a:cs typeface="Calibri"/>
              </a:rPr>
              <a:t> nature</a:t>
            </a:r>
            <a:r>
              <a:rPr sz="3200" b="0" dirty="0">
                <a:latin typeface="Calibri"/>
                <a:cs typeface="Calibri"/>
              </a:rPr>
              <a:t> </a:t>
            </a:r>
            <a:r>
              <a:rPr sz="3200" b="0" spc="-25" dirty="0">
                <a:latin typeface="Calibri"/>
                <a:cs typeface="Calibri"/>
              </a:rPr>
              <a:t>to</a:t>
            </a:r>
            <a:r>
              <a:rPr sz="3200" b="0" spc="-1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a</a:t>
            </a:r>
            <a:r>
              <a:rPr sz="3200" b="0" spc="5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particle</a:t>
            </a:r>
            <a:endParaRPr sz="3200">
              <a:latin typeface="Calibri"/>
              <a:cs typeface="Calibri"/>
            </a:endParaRPr>
          </a:p>
          <a:p>
            <a:pPr marL="290830" algn="ctr">
              <a:lnSpc>
                <a:spcPct val="100000"/>
              </a:lnSpc>
            </a:pPr>
            <a:r>
              <a:rPr sz="3200" b="0" dirty="0"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16989" y="2370201"/>
            <a:ext cx="5963285" cy="424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82090" marR="537210" indent="-70866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DC2200"/>
                </a:solidFill>
                <a:latin typeface="Cambria"/>
                <a:cs typeface="Cambria"/>
              </a:rPr>
              <a:t>What </a:t>
            </a:r>
            <a:r>
              <a:rPr sz="3200" dirty="0">
                <a:solidFill>
                  <a:srgbClr val="DC2200"/>
                </a:solidFill>
                <a:latin typeface="Cambria"/>
                <a:cs typeface="Cambria"/>
              </a:rPr>
              <a:t>could </a:t>
            </a:r>
            <a:r>
              <a:rPr sz="3200" spc="-15" dirty="0">
                <a:solidFill>
                  <a:srgbClr val="DC2200"/>
                </a:solidFill>
                <a:latin typeface="Cambria"/>
                <a:cs typeface="Cambria"/>
              </a:rPr>
              <a:t>represent </a:t>
            </a:r>
            <a:r>
              <a:rPr sz="3200" spc="-5" dirty="0">
                <a:solidFill>
                  <a:srgbClr val="DC2200"/>
                </a:solidFill>
                <a:latin typeface="Cambria"/>
                <a:cs typeface="Cambria"/>
              </a:rPr>
              <a:t>both </a:t>
            </a:r>
            <a:r>
              <a:rPr sz="3200" spc="-690" dirty="0">
                <a:solidFill>
                  <a:srgbClr val="DC2200"/>
                </a:solidFill>
                <a:latin typeface="Cambria"/>
                <a:cs typeface="Cambria"/>
              </a:rPr>
              <a:t> </a:t>
            </a:r>
            <a:r>
              <a:rPr sz="3200" spc="-45" dirty="0">
                <a:solidFill>
                  <a:srgbClr val="DC2200"/>
                </a:solidFill>
                <a:latin typeface="Cambria"/>
                <a:cs typeface="Cambria"/>
              </a:rPr>
              <a:t>wave</a:t>
            </a:r>
            <a:r>
              <a:rPr sz="3200" spc="-35" dirty="0">
                <a:solidFill>
                  <a:srgbClr val="DC2200"/>
                </a:solidFill>
                <a:latin typeface="Cambria"/>
                <a:cs typeface="Cambria"/>
              </a:rPr>
              <a:t> </a:t>
            </a:r>
            <a:r>
              <a:rPr sz="3200" dirty="0">
                <a:solidFill>
                  <a:srgbClr val="DC2200"/>
                </a:solidFill>
                <a:latin typeface="Cambria"/>
                <a:cs typeface="Cambria"/>
              </a:rPr>
              <a:t>and</a:t>
            </a:r>
            <a:r>
              <a:rPr sz="3200" spc="-30" dirty="0">
                <a:solidFill>
                  <a:srgbClr val="DC2200"/>
                </a:solidFill>
                <a:latin typeface="Cambria"/>
                <a:cs typeface="Cambria"/>
              </a:rPr>
              <a:t> </a:t>
            </a:r>
            <a:r>
              <a:rPr sz="3200" spc="-5" dirty="0">
                <a:solidFill>
                  <a:srgbClr val="DC2200"/>
                </a:solidFill>
                <a:latin typeface="Cambria"/>
                <a:cs typeface="Cambria"/>
              </a:rPr>
              <a:t>particle?</a:t>
            </a:r>
            <a:endParaRPr sz="3200">
              <a:latin typeface="Cambria"/>
              <a:cs typeface="Cambria"/>
            </a:endParaRPr>
          </a:p>
          <a:p>
            <a:pPr marL="12065" marR="5080" algn="ctr">
              <a:lnSpc>
                <a:spcPct val="100000"/>
              </a:lnSpc>
              <a:spcBef>
                <a:spcPts val="3110"/>
              </a:spcBef>
            </a:pPr>
            <a:r>
              <a:rPr sz="2800" spc="-5" dirty="0">
                <a:latin typeface="Cambria"/>
                <a:cs typeface="Cambria"/>
              </a:rPr>
              <a:t>Find a description of a particle </a:t>
            </a:r>
            <a:r>
              <a:rPr sz="2800" spc="-10" dirty="0">
                <a:latin typeface="Cambria"/>
                <a:cs typeface="Cambria"/>
              </a:rPr>
              <a:t>which </a:t>
            </a:r>
            <a:r>
              <a:rPr sz="2800" spc="-5" dirty="0">
                <a:latin typeface="Cambria"/>
                <a:cs typeface="Cambria"/>
              </a:rPr>
              <a:t>is </a:t>
            </a:r>
            <a:r>
              <a:rPr sz="2800" spc="-60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consistent </a:t>
            </a:r>
            <a:r>
              <a:rPr sz="2800" spc="-10" dirty="0">
                <a:latin typeface="Cambria"/>
                <a:cs typeface="Cambria"/>
              </a:rPr>
              <a:t>with </a:t>
            </a:r>
            <a:r>
              <a:rPr sz="2800" dirty="0">
                <a:latin typeface="Cambria"/>
                <a:cs typeface="Cambria"/>
              </a:rPr>
              <a:t>our </a:t>
            </a:r>
            <a:r>
              <a:rPr sz="2800" spc="-5" dirty="0">
                <a:latin typeface="Cambria"/>
                <a:cs typeface="Cambria"/>
              </a:rPr>
              <a:t>notion</a:t>
            </a:r>
            <a:r>
              <a:rPr sz="2800" spc="-1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of</a:t>
            </a:r>
            <a:r>
              <a:rPr sz="2800" spc="5" dirty="0"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mbria"/>
                <a:cs typeface="Cambria"/>
              </a:rPr>
              <a:t>both</a:t>
            </a:r>
            <a:endParaRPr sz="2800">
              <a:latin typeface="Cambria"/>
              <a:cs typeface="Cambria"/>
            </a:endParaRPr>
          </a:p>
          <a:p>
            <a:pPr marR="66040" algn="ctr">
              <a:lnSpc>
                <a:spcPct val="100000"/>
              </a:lnSpc>
              <a:tabLst>
                <a:tab pos="1475105" algn="l"/>
              </a:tabLst>
            </a:pPr>
            <a:r>
              <a:rPr sz="2800" spc="-5" dirty="0">
                <a:latin typeface="Cambria"/>
                <a:cs typeface="Cambria"/>
              </a:rPr>
              <a:t>particles	</a:t>
            </a:r>
            <a:r>
              <a:rPr sz="2800" spc="-10" dirty="0">
                <a:latin typeface="Cambria"/>
                <a:cs typeface="Cambria"/>
              </a:rPr>
              <a:t>and</a:t>
            </a:r>
            <a:r>
              <a:rPr sz="2800" spc="-40" dirty="0">
                <a:latin typeface="Cambria"/>
                <a:cs typeface="Cambria"/>
              </a:rPr>
              <a:t> </a:t>
            </a:r>
            <a:r>
              <a:rPr sz="2800" spc="-30" dirty="0">
                <a:latin typeface="Cambria"/>
                <a:cs typeface="Cambria"/>
              </a:rPr>
              <a:t>waves……</a:t>
            </a:r>
            <a:endParaRPr sz="2800">
              <a:latin typeface="Cambria"/>
              <a:cs typeface="Cambria"/>
            </a:endParaRPr>
          </a:p>
          <a:p>
            <a:pPr marL="1315720" marR="483870" indent="-474345">
              <a:lnSpc>
                <a:spcPct val="150000"/>
              </a:lnSpc>
              <a:spcBef>
                <a:spcPts val="790"/>
              </a:spcBef>
            </a:pPr>
            <a:r>
              <a:rPr sz="3200" spc="-15" dirty="0">
                <a:latin typeface="Constantia"/>
                <a:cs typeface="Constantia"/>
              </a:rPr>
              <a:t>Fits</a:t>
            </a:r>
            <a:r>
              <a:rPr sz="3200" spc="-12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105" dirty="0">
                <a:latin typeface="Constantia"/>
                <a:cs typeface="Constantia"/>
              </a:rPr>
              <a:t> </a:t>
            </a:r>
            <a:r>
              <a:rPr sz="3200" spc="-35" dirty="0">
                <a:latin typeface="Constantia"/>
                <a:cs typeface="Constantia"/>
              </a:rPr>
              <a:t>“wave”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description </a:t>
            </a:r>
            <a:r>
              <a:rPr sz="3200" spc="-79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“Localized”</a:t>
            </a:r>
            <a:r>
              <a:rPr sz="3200" spc="-1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in</a:t>
            </a:r>
            <a:r>
              <a:rPr sz="3200" spc="-125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space</a:t>
            </a:r>
            <a:endParaRPr sz="3200">
              <a:latin typeface="Constantia"/>
              <a:cs typeface="Constant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8288" y="0"/>
            <a:ext cx="9182100" cy="6896100"/>
            <a:chOff x="-18288" y="0"/>
            <a:chExt cx="9182100" cy="6896100"/>
          </a:xfrm>
        </p:grpSpPr>
        <p:sp>
          <p:nvSpPr>
            <p:cNvPr id="5" name="object 5"/>
            <p:cNvSpPr/>
            <p:nvPr/>
          </p:nvSpPr>
          <p:spPr>
            <a:xfrm>
              <a:off x="761" y="761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38100">
              <a:solidFill>
                <a:srgbClr val="CC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774" y="44957"/>
              <a:ext cx="8964295" cy="937260"/>
            </a:xfrm>
            <a:custGeom>
              <a:avLst/>
              <a:gdLst/>
              <a:ahLst/>
              <a:cxnLst/>
              <a:rect l="l" t="t" r="r" b="b"/>
              <a:pathLst>
                <a:path w="8964295" h="937260">
                  <a:moveTo>
                    <a:pt x="8964168" y="0"/>
                  </a:moveTo>
                  <a:lnTo>
                    <a:pt x="0" y="0"/>
                  </a:lnTo>
                  <a:lnTo>
                    <a:pt x="0" y="937260"/>
                  </a:lnTo>
                  <a:lnTo>
                    <a:pt x="8964168" y="937260"/>
                  </a:lnTo>
                  <a:lnTo>
                    <a:pt x="8964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774" y="44957"/>
              <a:ext cx="8964295" cy="937260"/>
            </a:xfrm>
            <a:custGeom>
              <a:avLst/>
              <a:gdLst/>
              <a:ahLst/>
              <a:cxnLst/>
              <a:rect l="l" t="t" r="r" b="b"/>
              <a:pathLst>
                <a:path w="8964295" h="937260">
                  <a:moveTo>
                    <a:pt x="0" y="937260"/>
                  </a:moveTo>
                  <a:lnTo>
                    <a:pt x="8964168" y="937260"/>
                  </a:lnTo>
                  <a:lnTo>
                    <a:pt x="8964168" y="0"/>
                  </a:lnTo>
                  <a:lnTo>
                    <a:pt x="0" y="0"/>
                  </a:lnTo>
                  <a:lnTo>
                    <a:pt x="0" y="93726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909" y="58673"/>
              <a:ext cx="9072880" cy="935990"/>
            </a:xfrm>
            <a:custGeom>
              <a:avLst/>
              <a:gdLst/>
              <a:ahLst/>
              <a:cxnLst/>
              <a:rect l="l" t="t" r="r" b="b"/>
              <a:pathLst>
                <a:path w="9072880" h="935990">
                  <a:moveTo>
                    <a:pt x="9072372" y="0"/>
                  </a:moveTo>
                  <a:lnTo>
                    <a:pt x="0" y="0"/>
                  </a:lnTo>
                  <a:lnTo>
                    <a:pt x="0" y="935736"/>
                  </a:lnTo>
                  <a:lnTo>
                    <a:pt x="9072372" y="935736"/>
                  </a:lnTo>
                  <a:lnTo>
                    <a:pt x="9072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909" y="58673"/>
              <a:ext cx="9072880" cy="935990"/>
            </a:xfrm>
            <a:custGeom>
              <a:avLst/>
              <a:gdLst/>
              <a:ahLst/>
              <a:cxnLst/>
              <a:rect l="l" t="t" r="r" b="b"/>
              <a:pathLst>
                <a:path w="9072880" h="935990">
                  <a:moveTo>
                    <a:pt x="0" y="935736"/>
                  </a:moveTo>
                  <a:lnTo>
                    <a:pt x="9072372" y="935736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1983</Words>
  <Application>Microsoft Office PowerPoint</Application>
  <PresentationFormat>عرض على الشاشة (4:3)</PresentationFormat>
  <Paragraphs>327</Paragraphs>
  <Slides>36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Office Theme</vt:lpstr>
      <vt:lpstr>Particle wave properties</vt:lpstr>
      <vt:lpstr>Course Outline...</vt:lpstr>
      <vt:lpstr>Light has a dual nature</vt:lpstr>
      <vt:lpstr>What about Matter?</vt:lpstr>
      <vt:lpstr>Louis de Broglie’s hypothesis</vt:lpstr>
      <vt:lpstr>the idea is: matter, because the momentum is so so so large  compared to the photons, we'll have an extremely short  wavelength.</vt:lpstr>
      <vt:lpstr>عرض تقديمي في PowerPoint</vt:lpstr>
      <vt:lpstr>Wave Our traditional  understanding of a  wave….</vt:lpstr>
      <vt:lpstr>How do we associate a wave nature to a particle ?</vt:lpstr>
      <vt:lpstr>A “Wave Packet”</vt:lpstr>
      <vt:lpstr>What happens when you add up waves?</vt:lpstr>
      <vt:lpstr>Adding up waves of different frequencies…..</vt:lpstr>
      <vt:lpstr>Constructing a wave packet by adding up several waves …………</vt:lpstr>
      <vt:lpstr>A wave packet describes a particle</vt:lpstr>
      <vt:lpstr>Wave packet, phase velocity and group velocity</vt:lpstr>
      <vt:lpstr>The Phase Velocity</vt:lpstr>
      <vt:lpstr>The Group Velocity</vt:lpstr>
      <vt:lpstr>Dispersion: phase/group velocity depends on  frequency</vt:lpstr>
      <vt:lpstr>Dispersion: phase/group velocity depends on  frequency</vt:lpstr>
      <vt:lpstr>What is a wave?</vt:lpstr>
      <vt:lpstr>Definition of Ψ(r,t)</vt:lpstr>
      <vt:lpstr>De Broglie’s Hypothesis:</vt:lpstr>
      <vt:lpstr>Continue…</vt:lpstr>
      <vt:lpstr>Single Electron Diffraction</vt:lpstr>
      <vt:lpstr>Observations:</vt:lpstr>
      <vt:lpstr>Electron Diffraction Explained:</vt:lpstr>
      <vt:lpstr>Other experiments showed wave nature for  neutrons, and even big molecules, which are</vt:lpstr>
      <vt:lpstr>Uncertainty principHeliesenberg</vt:lpstr>
      <vt:lpstr>عرض تقديمي في PowerPoint</vt:lpstr>
      <vt:lpstr>Consequences of the Uncertainty Principle</vt:lpstr>
      <vt:lpstr>عرض تقديمي في PowerPoint</vt:lpstr>
      <vt:lpstr>Appendix:Energy-time uncertainty relation</vt:lpstr>
      <vt:lpstr>Summary:</vt:lpstr>
      <vt:lpstr>عرض تقديمي في PowerPoint</vt:lpstr>
      <vt:lpstr>عرض تقديمي في PowerPoint</vt:lpstr>
      <vt:lpstr>ASSIGNMENT-V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 PROPERTIES OF PARTICLES</dc:title>
  <dc:creator>HP-computer</dc:creator>
  <cp:lastModifiedBy>مستخدم ضيف</cp:lastModifiedBy>
  <cp:revision>4</cp:revision>
  <dcterms:created xsi:type="dcterms:W3CDTF">2021-05-21T16:06:39Z</dcterms:created>
  <dcterms:modified xsi:type="dcterms:W3CDTF">2023-09-15T14:03:11Z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2021-05-21T00:00:00Z</vt:filetime>
  </property>
</Properties>
</file>