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A319D-9515-42AE-BA93-9F8AC2FC8F3E}" type="datetimeFigureOut">
              <a:rPr lang="ar-IQ" smtClean="0"/>
              <a:t>26/03/1441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C711-ED81-419D-990D-8333EC97F92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325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A319D-9515-42AE-BA93-9F8AC2FC8F3E}" type="datetimeFigureOut">
              <a:rPr lang="ar-IQ" smtClean="0"/>
              <a:t>26/03/1441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C711-ED81-419D-990D-8333EC97F92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45054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A319D-9515-42AE-BA93-9F8AC2FC8F3E}" type="datetimeFigureOut">
              <a:rPr lang="ar-IQ" smtClean="0"/>
              <a:t>26/03/1441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C711-ED81-419D-990D-8333EC97F92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5666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A319D-9515-42AE-BA93-9F8AC2FC8F3E}" type="datetimeFigureOut">
              <a:rPr lang="ar-IQ" smtClean="0"/>
              <a:t>26/03/1441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C711-ED81-419D-990D-8333EC97F92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4871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A319D-9515-42AE-BA93-9F8AC2FC8F3E}" type="datetimeFigureOut">
              <a:rPr lang="ar-IQ" smtClean="0"/>
              <a:t>26/03/1441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C711-ED81-419D-990D-8333EC97F92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3555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A319D-9515-42AE-BA93-9F8AC2FC8F3E}" type="datetimeFigureOut">
              <a:rPr lang="ar-IQ" smtClean="0"/>
              <a:t>26/03/1441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C711-ED81-419D-990D-8333EC97F92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86533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A319D-9515-42AE-BA93-9F8AC2FC8F3E}" type="datetimeFigureOut">
              <a:rPr lang="ar-IQ" smtClean="0"/>
              <a:t>26/03/1441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C711-ED81-419D-990D-8333EC97F92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42116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A319D-9515-42AE-BA93-9F8AC2FC8F3E}" type="datetimeFigureOut">
              <a:rPr lang="ar-IQ" smtClean="0"/>
              <a:t>26/03/1441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C711-ED81-419D-990D-8333EC97F92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4041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A319D-9515-42AE-BA93-9F8AC2FC8F3E}" type="datetimeFigureOut">
              <a:rPr lang="ar-IQ" smtClean="0"/>
              <a:t>26/03/1441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C711-ED81-419D-990D-8333EC97F92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63782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A319D-9515-42AE-BA93-9F8AC2FC8F3E}" type="datetimeFigureOut">
              <a:rPr lang="ar-IQ" smtClean="0"/>
              <a:t>26/03/1441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C711-ED81-419D-990D-8333EC97F92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84266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A319D-9515-42AE-BA93-9F8AC2FC8F3E}" type="datetimeFigureOut">
              <a:rPr lang="ar-IQ" smtClean="0"/>
              <a:t>26/03/1441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C711-ED81-419D-990D-8333EC97F92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53754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A319D-9515-42AE-BA93-9F8AC2FC8F3E}" type="datetimeFigureOut">
              <a:rPr lang="ar-IQ" smtClean="0"/>
              <a:t>26/03/1441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0C711-ED81-419D-990D-8333EC97F92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90728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8521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533399"/>
          </a:xfrm>
        </p:spPr>
        <p:txBody>
          <a:bodyPr>
            <a:normAutofit/>
          </a:bodyPr>
          <a:lstStyle/>
          <a:p>
            <a:r>
              <a:rPr lang="ar-SA" sz="2800" dirty="0" smtClean="0"/>
              <a:t>إنشاء عرض تقديمي جديد</a:t>
            </a:r>
            <a:endParaRPr lang="ar-SA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1066800"/>
            <a:ext cx="5105400" cy="4419599"/>
          </a:xfrm>
        </p:spPr>
        <p:txBody>
          <a:bodyPr>
            <a:normAutofit/>
          </a:bodyPr>
          <a:lstStyle/>
          <a:p>
            <a:r>
              <a:rPr lang="ar-SA" dirty="0" smtClean="0"/>
              <a:t>ومن أجل إنشاء عرض تقديمي آخر جديد، استخدم أمر </a:t>
            </a:r>
            <a:r>
              <a:rPr lang="ar-SA" dirty="0" err="1" smtClean="0"/>
              <a:t>ملف </a:t>
            </a:r>
            <a:r>
              <a:rPr lang="ar-SA" dirty="0" smtClean="0"/>
              <a:t>← جديد</a:t>
            </a:r>
            <a:endParaRPr lang="ar-JO" dirty="0" smtClean="0"/>
          </a:p>
          <a:p>
            <a:endParaRPr lang="ar-JO" dirty="0" smtClean="0"/>
          </a:p>
          <a:p>
            <a:endParaRPr lang="ar-JO" dirty="0" smtClean="0"/>
          </a:p>
          <a:p>
            <a:r>
              <a:rPr lang="ar-JO" dirty="0" smtClean="0"/>
              <a:t>و</a:t>
            </a:r>
            <a:r>
              <a:rPr lang="ar-SA" dirty="0" smtClean="0"/>
              <a:t>عندما تظهر خيارات العرض التقديمي، تأكد من اختيار عرض تقديمي فارغ وقم بالنقر على إنشاء</a:t>
            </a:r>
            <a:endParaRPr lang="ar-SA" dirty="0"/>
          </a:p>
        </p:txBody>
      </p:sp>
      <p:pic>
        <p:nvPicPr>
          <p:cNvPr id="4" name="صورة 1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1227455" cy="251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صورة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971800"/>
            <a:ext cx="3352800" cy="2971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35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7772400" cy="915362"/>
          </a:xfrm>
        </p:spPr>
        <p:txBody>
          <a:bodyPr>
            <a:normAutofit/>
          </a:bodyPr>
          <a:lstStyle/>
          <a:p>
            <a:r>
              <a:rPr lang="ar-SA" sz="2800" dirty="0" smtClean="0"/>
              <a:t>إضافة شرائح جديدة</a:t>
            </a:r>
            <a:endParaRPr lang="ar-SA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371600"/>
            <a:ext cx="7772400" cy="4648200"/>
          </a:xfrm>
        </p:spPr>
        <p:txBody>
          <a:bodyPr/>
          <a:lstStyle/>
          <a:p>
            <a:r>
              <a:rPr lang="ar-SA" dirty="0" smtClean="0"/>
              <a:t>يوجد طرق عديدة يمكنك من خلالها إضافة شريحة جديدة إلى العرض </a:t>
            </a:r>
            <a:r>
              <a:rPr lang="ar-SA" dirty="0" err="1" smtClean="0"/>
              <a:t>التقديمي.</a:t>
            </a:r>
            <a:r>
              <a:rPr lang="ar-SA" dirty="0" smtClean="0"/>
              <a:t> وأسهل طريقة هي النقر على السهم بجانب أمر شريحة جديدة في </a:t>
            </a:r>
            <a:r>
              <a:rPr lang="ar-SA" dirty="0" err="1" smtClean="0"/>
              <a:t>تبويبة</a:t>
            </a:r>
            <a:r>
              <a:rPr lang="ar-SA" dirty="0" smtClean="0"/>
              <a:t> الصفحة الرئيسية واختيار التصميم الذي تريده</a:t>
            </a:r>
            <a:endParaRPr lang="ar-JO" dirty="0" smtClean="0"/>
          </a:p>
          <a:p>
            <a:endParaRPr lang="ar-SA" dirty="0"/>
          </a:p>
        </p:txBody>
      </p:sp>
      <p:pic>
        <p:nvPicPr>
          <p:cNvPr id="4" name="صورة 1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819400"/>
            <a:ext cx="2405173" cy="29133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024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555625"/>
          </a:xfrm>
        </p:spPr>
        <p:txBody>
          <a:bodyPr>
            <a:normAutofit/>
          </a:bodyPr>
          <a:lstStyle/>
          <a:p>
            <a:r>
              <a:rPr lang="ar-SA" sz="2800" dirty="0" smtClean="0"/>
              <a:t>إضافة محتوى إلى الشرائح</a:t>
            </a:r>
            <a:endParaRPr lang="ar-SA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914400"/>
            <a:ext cx="7010400" cy="5105400"/>
          </a:xfrm>
        </p:spPr>
        <p:txBody>
          <a:bodyPr>
            <a:normAutofit fontScale="85000" lnSpcReduction="20000"/>
          </a:bodyPr>
          <a:lstStyle/>
          <a:p>
            <a:r>
              <a:rPr lang="ar-SA" dirty="0" smtClean="0"/>
              <a:t>من أجل إضافة نص إلى شريحة ما، قم ببساطة بالنقر على المكان المشار إليه واطبع</a:t>
            </a:r>
            <a:endParaRPr lang="ar-JO" dirty="0" smtClean="0"/>
          </a:p>
          <a:p>
            <a:r>
              <a:rPr lang="ar-SA" dirty="0" smtClean="0"/>
              <a:t>يمكن أن تحتوي بعض </a:t>
            </a:r>
            <a:r>
              <a:rPr lang="ar-SA" dirty="0" err="1" smtClean="0"/>
              <a:t>تخطيطات</a:t>
            </a:r>
            <a:r>
              <a:rPr lang="ar-SA" dirty="0" smtClean="0"/>
              <a:t> الشرائح على نص منسق مسبقا بتعداد نقطي أو </a:t>
            </a:r>
            <a:r>
              <a:rPr lang="ar-SA" dirty="0" err="1" smtClean="0"/>
              <a:t>ترقيم.</a:t>
            </a:r>
            <a:r>
              <a:rPr lang="ar-SA" dirty="0" smtClean="0"/>
              <a:t> أو أنك يمكن أن ترى رموزاً داخل الشريحة</a:t>
            </a:r>
            <a:r>
              <a:rPr lang="ar-JO" dirty="0" smtClean="0"/>
              <a:t> ، ف</a:t>
            </a:r>
            <a:r>
              <a:rPr lang="ar-SA" dirty="0" smtClean="0"/>
              <a:t>يمكنك النقر على كل نوع من الرموز لإدراج نوع محدد من المحتوى.</a:t>
            </a:r>
            <a:r>
              <a:rPr lang="ar-JO" dirty="0" smtClean="0"/>
              <a:t> </a:t>
            </a:r>
            <a:r>
              <a:rPr lang="ar-SA" dirty="0" smtClean="0"/>
              <a:t>وإليك </a:t>
            </a:r>
            <a:r>
              <a:rPr lang="ar-JO" dirty="0" smtClean="0"/>
              <a:t>ال</a:t>
            </a:r>
            <a:r>
              <a:rPr lang="ar-SA" dirty="0" smtClean="0"/>
              <a:t>رم</a:t>
            </a:r>
            <a:r>
              <a:rPr lang="ar-JO" dirty="0" smtClean="0"/>
              <a:t>و</a:t>
            </a:r>
            <a:r>
              <a:rPr lang="ar-SA" dirty="0" smtClean="0"/>
              <a:t>ز</a:t>
            </a:r>
            <a:r>
              <a:rPr lang="ar-JO" dirty="0" smtClean="0"/>
              <a:t> </a:t>
            </a:r>
            <a:r>
              <a:rPr lang="ar-JO" dirty="0" err="1" smtClean="0"/>
              <a:t>:</a:t>
            </a:r>
            <a:endParaRPr lang="ar-JO" dirty="0" smtClean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جدول</a:t>
            </a:r>
            <a:endParaRPr lang="ar-JO" dirty="0" smtClean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مخطط</a:t>
            </a:r>
            <a:endParaRPr lang="ar-JO" dirty="0" smtClean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(رسوم</a:t>
            </a:r>
            <a:r>
              <a:rPr lang="ar-SA" dirty="0" err="1" smtClean="0"/>
              <a:t>)</a:t>
            </a:r>
            <a:r>
              <a:rPr lang="ar-SA" dirty="0" smtClean="0"/>
              <a:t> </a:t>
            </a:r>
            <a:r>
              <a:rPr lang="en-US" dirty="0" err="1" smtClean="0"/>
              <a:t>SmartArt</a:t>
            </a:r>
            <a:endParaRPr lang="ar-JO" dirty="0" smtClean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صورة من الحاسوب الخاص بك</a:t>
            </a:r>
            <a:endParaRPr lang="ar-JO" dirty="0" smtClean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قصاصة فنية</a:t>
            </a:r>
            <a:endParaRPr lang="ar-JO" dirty="0" smtClean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مقاطع صوتية أو مقاطع فيديو</a:t>
            </a:r>
            <a:endParaRPr lang="ar-S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3352800"/>
            <a:ext cx="3048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3733800"/>
            <a:ext cx="3349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4114800"/>
            <a:ext cx="37147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38600" y="4572000"/>
            <a:ext cx="3048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4953000"/>
            <a:ext cx="2667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33800" y="5410200"/>
            <a:ext cx="7048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2662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631825"/>
          </a:xfrm>
        </p:spPr>
        <p:txBody>
          <a:bodyPr>
            <a:normAutofit/>
          </a:bodyPr>
          <a:lstStyle/>
          <a:p>
            <a:r>
              <a:rPr lang="ar-SA" sz="2800" dirty="0" smtClean="0"/>
              <a:t>حذف الشرائح</a:t>
            </a:r>
            <a:endParaRPr lang="ar-SA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295400"/>
            <a:ext cx="7010400" cy="4724400"/>
          </a:xfrm>
        </p:spPr>
        <p:txBody>
          <a:bodyPr>
            <a:normAutofit/>
          </a:bodyPr>
          <a:lstStyle/>
          <a:p>
            <a:r>
              <a:rPr lang="ar-SA" dirty="0" smtClean="0"/>
              <a:t>من أجل حذف شريحة ما، قم بالنقر بالزر الأيمن في جزء الشرائح وانقر على حذف شريحة</a:t>
            </a:r>
            <a:endParaRPr lang="ar-JO" dirty="0" smtClean="0"/>
          </a:p>
          <a:p>
            <a:r>
              <a:rPr lang="ar-SA" dirty="0" smtClean="0"/>
              <a:t>يمكنك أيضاً النقر في جزء الشرائح لاختيار الشريحة ثم الضغط على زر </a:t>
            </a:r>
            <a:r>
              <a:rPr lang="en-US" dirty="0" smtClean="0"/>
              <a:t>Backspace</a:t>
            </a:r>
            <a:r>
              <a:rPr lang="ar-SA" dirty="0" smtClean="0"/>
              <a:t> أو </a:t>
            </a:r>
            <a:r>
              <a:rPr lang="en-US" dirty="0" smtClean="0"/>
              <a:t>Delete</a:t>
            </a:r>
            <a:r>
              <a:rPr lang="ar-SA" dirty="0" smtClean="0"/>
              <a:t> على لوحة المفاتيح الخاصة بك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3837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838199"/>
          </a:xfrm>
        </p:spPr>
        <p:txBody>
          <a:bodyPr>
            <a:normAutofit/>
          </a:bodyPr>
          <a:lstStyle/>
          <a:p>
            <a:pPr algn="ctr"/>
            <a:r>
              <a:rPr lang="ar-SA" sz="2800" dirty="0" smtClean="0"/>
              <a:t>القسم 1: البدء</a:t>
            </a:r>
            <a:endParaRPr lang="ar-SA" sz="2800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19200"/>
            <a:ext cx="8763000" cy="4876800"/>
          </a:xfrm>
        </p:spPr>
        <p:txBody>
          <a:bodyPr numCol="2" rtlCol="1">
            <a:normAutofit fontScale="70000" lnSpcReduction="20000"/>
          </a:bodyPr>
          <a:lstStyle/>
          <a:p>
            <a:r>
              <a:rPr lang="ar-SA" b="1" dirty="0" smtClean="0"/>
              <a:t>في هذا القسم، سوف تتعلم </a:t>
            </a:r>
            <a:r>
              <a:rPr lang="ar-SA" b="1" dirty="0" err="1" smtClean="0"/>
              <a:t>التالي:</a:t>
            </a:r>
            <a:r>
              <a:rPr lang="ar-SA" b="1" dirty="0" smtClean="0"/>
              <a:t> 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JO" dirty="0" smtClean="0"/>
              <a:t>ما هو مايكروسوفت أوفيس </a:t>
            </a:r>
            <a:r>
              <a:rPr lang="ar-JO" dirty="0" err="1" smtClean="0"/>
              <a:t>باوربوينت</a:t>
            </a:r>
            <a:r>
              <a:rPr lang="ar-JO" dirty="0" smtClean="0"/>
              <a:t> </a:t>
            </a:r>
            <a:r>
              <a:rPr lang="en-US" dirty="0" smtClean="0"/>
              <a:t>PowerPoint</a:t>
            </a:r>
            <a:r>
              <a:rPr lang="ar-JO" dirty="0" smtClean="0"/>
              <a:t> 2010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السمات الجديدة في </a:t>
            </a:r>
            <a:r>
              <a:rPr lang="ar-JO" dirty="0" err="1" smtClean="0"/>
              <a:t>باوربوينت</a:t>
            </a:r>
            <a:r>
              <a:rPr lang="ar-JO" dirty="0" smtClean="0"/>
              <a:t> 2010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ar-JO" dirty="0" smtClean="0"/>
              <a:t>واجهة </a:t>
            </a:r>
            <a:r>
              <a:rPr lang="ar-JO" dirty="0" err="1" smtClean="0"/>
              <a:t>باوربوينت</a:t>
            </a:r>
            <a:r>
              <a:rPr lang="ar-JO" dirty="0" smtClean="0"/>
              <a:t> 2010</a:t>
            </a:r>
          </a:p>
          <a:p>
            <a:pPr lvl="0">
              <a:buFont typeface="Wingdings" pitchFamily="2" charset="2"/>
              <a:buChar char="v"/>
            </a:pPr>
            <a:r>
              <a:rPr lang="ar-JO" dirty="0" smtClean="0"/>
              <a:t>فتح وإغلاق برنامج </a:t>
            </a:r>
            <a:r>
              <a:rPr lang="ar-JO" dirty="0" err="1" smtClean="0"/>
              <a:t>باوربوينت</a:t>
            </a:r>
            <a:r>
              <a:rPr lang="ar-JO" dirty="0" smtClean="0"/>
              <a:t> 2010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التفاعل مع برنامج </a:t>
            </a:r>
            <a:r>
              <a:rPr lang="ar-SA" dirty="0" err="1" smtClean="0"/>
              <a:t>باوربوينت</a:t>
            </a:r>
            <a:r>
              <a:rPr lang="ar-SA" dirty="0" smtClean="0"/>
              <a:t> 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استخدام جزء الشرائح/المخطط التفصيلي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إنشاء عرض تقديمي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إضافة وتحرير وإعادة ترتيب وتكرار وحذف الشرائح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استخدام العناصر النائبة لإضافة محتوى إلى الشرائح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التنقل في عرض تقديمي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اختيار تخطيط معين للشريحة 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إعادة تعيين التخطيط للشريحة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إنشاء وإعادة تسمية واستخدام ونقل وحذف الاقسام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فتح وحفظ وإغلاق الملفات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استخدام القائمة الحديثة 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التبديل بين الملفات المفتوحة 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استخدام سمات </a:t>
            </a:r>
            <a:r>
              <a:rPr lang="en-US" dirty="0" smtClean="0"/>
              <a:t>Office.com</a:t>
            </a:r>
          </a:p>
          <a:p>
            <a:pPr>
              <a:buFont typeface="Wingdings" pitchFamily="2" charset="2"/>
              <a:buChar char="v"/>
            </a:pPr>
            <a:r>
              <a:rPr lang="ar-SA" dirty="0" smtClean="0"/>
              <a:t>الحصول على التعليمات في برنامج </a:t>
            </a:r>
            <a:r>
              <a:rPr lang="ar-SA" dirty="0" err="1" smtClean="0"/>
              <a:t>باوربوينت</a:t>
            </a:r>
            <a:r>
              <a:rPr lang="ar-SA" dirty="0" smtClean="0"/>
              <a:t> من خلال شاشة التعليمات وفي مربع الحوار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351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1371600"/>
          </a:xfrm>
        </p:spPr>
        <p:txBody>
          <a:bodyPr>
            <a:noAutofit/>
          </a:bodyPr>
          <a:lstStyle/>
          <a:p>
            <a:pPr algn="ctr"/>
            <a:r>
              <a:rPr lang="ar-SA" sz="2800" dirty="0" smtClean="0"/>
              <a:t>الدرس 1-1: التعرف على مايكروسوفت أوفيس </a:t>
            </a:r>
            <a:r>
              <a:rPr lang="ar-SA" sz="2800" dirty="0" err="1" smtClean="0"/>
              <a:t>باوربوينت</a:t>
            </a:r>
            <a:r>
              <a:rPr lang="ar-SA" sz="2800" dirty="0" smtClean="0"/>
              <a:t> </a:t>
            </a:r>
            <a:r>
              <a:rPr lang="en-US" sz="2800" dirty="0" smtClean="0"/>
              <a:t>PowerPoint</a:t>
            </a:r>
            <a:r>
              <a:rPr lang="ar-SA" sz="2800" dirty="0" smtClean="0"/>
              <a:t> 2010 </a:t>
            </a:r>
            <a:endParaRPr lang="ar-SA" sz="2800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772400" cy="4267200"/>
          </a:xfrm>
        </p:spPr>
        <p:txBody>
          <a:bodyPr>
            <a:normAutofit fontScale="77500" lnSpcReduction="20000"/>
          </a:bodyPr>
          <a:lstStyle/>
          <a:p>
            <a:r>
              <a:rPr lang="ar-SA" sz="29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ما هو مايكروسوفت أوفيس </a:t>
            </a:r>
            <a:r>
              <a:rPr lang="ar-SA" sz="2900" b="1" dirty="0" err="1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باوربوينت</a:t>
            </a:r>
            <a:r>
              <a:rPr lang="ar-SA" sz="29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9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PowerPoint</a:t>
            </a:r>
            <a:r>
              <a:rPr lang="ar-SA" sz="29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2010؟</a:t>
            </a:r>
            <a:endParaRPr lang="en-US" sz="2900" b="1" dirty="0" smtClean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ar-JO" dirty="0" smtClean="0"/>
              <a:t>إن برنامج </a:t>
            </a:r>
            <a:r>
              <a:rPr lang="ar-JO" dirty="0" err="1" smtClean="0"/>
              <a:t>باوربوينت</a:t>
            </a:r>
            <a:r>
              <a:rPr lang="ar-JO" dirty="0" smtClean="0"/>
              <a:t> 2010 هو الإصدار الثالث عشر من برنامج العروض </a:t>
            </a:r>
            <a:r>
              <a:rPr lang="ar-JO" dirty="0" err="1" smtClean="0"/>
              <a:t>التقديمية</a:t>
            </a:r>
            <a:r>
              <a:rPr lang="ar-JO" dirty="0" smtClean="0"/>
              <a:t> </a:t>
            </a:r>
            <a:r>
              <a:rPr lang="ar-JO" dirty="0" err="1" smtClean="0"/>
              <a:t>لمايكروسوفت.</a:t>
            </a:r>
            <a:r>
              <a:rPr lang="ar-JO" dirty="0" smtClean="0"/>
              <a:t> ويمكن استخدامه لإنشاء أي عرض بدءا من عرض شرائح أساسي إلى عرض تقديمي ذاتي التشغيل </a:t>
            </a:r>
            <a:r>
              <a:rPr lang="ar-JO" dirty="0" err="1" smtClean="0"/>
              <a:t>ويشتمل</a:t>
            </a:r>
            <a:r>
              <a:rPr lang="ar-JO" dirty="0" smtClean="0"/>
              <a:t> على فيديو وأصوات </a:t>
            </a:r>
            <a:r>
              <a:rPr lang="ar-JO" dirty="0" err="1" smtClean="0"/>
              <a:t>مدمجة.</a:t>
            </a:r>
            <a:r>
              <a:rPr lang="ar-JO" dirty="0" smtClean="0"/>
              <a:t> </a:t>
            </a:r>
            <a:endParaRPr lang="en-US" dirty="0" smtClean="0"/>
          </a:p>
          <a:p>
            <a:r>
              <a:rPr lang="ar-JO" dirty="0" smtClean="0"/>
              <a:t>ومن الخصائص التي من المؤكد أنكم سوف تحبونها ما </a:t>
            </a:r>
            <a:r>
              <a:rPr lang="ar-JO" dirty="0" err="1" smtClean="0"/>
              <a:t>يلي:</a:t>
            </a:r>
            <a:r>
              <a:rPr lang="ar-JO" dirty="0" smtClean="0"/>
              <a:t> 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JO" dirty="0" smtClean="0"/>
              <a:t>واجهة بديهية قائمة على أساس الشرائط 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JO" dirty="0" smtClean="0"/>
              <a:t>إنشاء شرائح بالتأشير والنقر والطباعة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JO" dirty="0" smtClean="0"/>
              <a:t>سمات مصممة مسبقاً لمساعدتكم على إنشاء عرض تقديمي ذي مظهر </a:t>
            </a:r>
          </a:p>
          <a:p>
            <a:pPr lvl="0"/>
            <a:r>
              <a:rPr lang="ar-JO" dirty="0" smtClean="0"/>
              <a:t>  مهني 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JO" dirty="0" smtClean="0"/>
              <a:t>حركات متعة وتسلية ونقل الشرائح</a:t>
            </a:r>
            <a:endParaRPr lang="en-US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4600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839161"/>
          </a:xfrm>
        </p:spPr>
        <p:txBody>
          <a:bodyPr>
            <a:noAutofit/>
          </a:bodyPr>
          <a:lstStyle/>
          <a:p>
            <a:r>
              <a:rPr lang="ar-SA" sz="2800" dirty="0" smtClean="0"/>
              <a:t>ما هو الجديد في مايكروسوفت أوفيس </a:t>
            </a:r>
            <a:r>
              <a:rPr lang="ar-SA" sz="2800" dirty="0" err="1" smtClean="0"/>
              <a:t>باوربوينت</a:t>
            </a:r>
            <a:r>
              <a:rPr lang="ar-SA" sz="2800" dirty="0" smtClean="0"/>
              <a:t> </a:t>
            </a:r>
            <a:r>
              <a:rPr lang="en-US" sz="2800" dirty="0" smtClean="0"/>
              <a:t>PowerPoint</a:t>
            </a:r>
            <a:r>
              <a:rPr lang="ar-SA" sz="2800" dirty="0" smtClean="0"/>
              <a:t> </a:t>
            </a:r>
            <a:r>
              <a:rPr lang="ar-SA" sz="2800" dirty="0" err="1" smtClean="0"/>
              <a:t>2010؟</a:t>
            </a:r>
            <a:endParaRPr lang="ar-SA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95400"/>
            <a:ext cx="7772400" cy="4724400"/>
          </a:xfrm>
        </p:spPr>
        <p:txBody>
          <a:bodyPr>
            <a:normAutofit fontScale="85000" lnSpcReduction="20000"/>
          </a:bodyPr>
          <a:lstStyle/>
          <a:p>
            <a:r>
              <a:rPr lang="ar-SA" dirty="0" err="1" smtClean="0"/>
              <a:t>يشتمل</a:t>
            </a:r>
            <a:r>
              <a:rPr lang="ar-SA" dirty="0" smtClean="0"/>
              <a:t> </a:t>
            </a:r>
            <a:r>
              <a:rPr lang="ar-JO" dirty="0" smtClean="0"/>
              <a:t>برنامج </a:t>
            </a:r>
            <a:r>
              <a:rPr lang="ar-JO" dirty="0" err="1" smtClean="0"/>
              <a:t>باوربوينت</a:t>
            </a:r>
            <a:r>
              <a:rPr lang="ar-JO" dirty="0" smtClean="0"/>
              <a:t> 2010</a:t>
            </a:r>
            <a:r>
              <a:rPr lang="ar-SA" dirty="0" smtClean="0"/>
              <a:t>على عدد من السمات الجديدة المثيرة، بما في </a:t>
            </a:r>
            <a:r>
              <a:rPr lang="ar-SA" dirty="0" err="1" smtClean="0"/>
              <a:t>ذلك:</a:t>
            </a:r>
            <a:r>
              <a:rPr lang="ar-SA" dirty="0" smtClean="0"/>
              <a:t> 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القدرة على جمع الشرائح في أقسام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قائمة أوفيس المعاد </a:t>
            </a:r>
            <a:r>
              <a:rPr lang="ar-SA" dirty="0" err="1" smtClean="0"/>
              <a:t>تصميمها </a:t>
            </a:r>
            <a:r>
              <a:rPr lang="ar-SA" dirty="0" smtClean="0"/>
              <a:t>(المسماة الآن عرض </a:t>
            </a:r>
            <a:r>
              <a:rPr lang="en-US" dirty="0" smtClean="0"/>
              <a:t>Backstage</a:t>
            </a:r>
            <a:r>
              <a:rPr lang="ar-SA" dirty="0" smtClean="0"/>
              <a:t> </a:t>
            </a:r>
            <a:endParaRPr lang="ar-JO" dirty="0" smtClean="0"/>
          </a:p>
          <a:p>
            <a:pPr lvl="0"/>
            <a:r>
              <a:rPr lang="ar-JO" dirty="0" smtClean="0"/>
              <a:t>  </a:t>
            </a:r>
            <a:r>
              <a:rPr lang="ar-SA" dirty="0" smtClean="0"/>
              <a:t>أو قائمة الملف</a:t>
            </a:r>
            <a:r>
              <a:rPr lang="ar-SA" dirty="0" err="1" smtClean="0"/>
              <a:t>)</a:t>
            </a:r>
            <a:r>
              <a:rPr lang="ar-SA" dirty="0" smtClean="0"/>
              <a:t> 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دعم </a:t>
            </a:r>
            <a:r>
              <a:rPr lang="en-US" dirty="0" smtClean="0"/>
              <a:t>PDF</a:t>
            </a:r>
            <a:r>
              <a:rPr lang="ar-SA" dirty="0" smtClean="0"/>
              <a:t> </a:t>
            </a:r>
            <a:r>
              <a:rPr lang="ar-SA" dirty="0" err="1" smtClean="0"/>
              <a:t>محلي </a:t>
            </a:r>
            <a:r>
              <a:rPr lang="ar-SA" dirty="0" smtClean="0"/>
              <a:t>(صيغة المستند المتنقل</a:t>
            </a:r>
            <a:r>
              <a:rPr lang="ar-SA" dirty="0" err="1" smtClean="0"/>
              <a:t>)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أداة</a:t>
            </a:r>
            <a:r>
              <a:rPr lang="en-US" dirty="0" smtClean="0"/>
              <a:t>Integrated screen capture </a:t>
            </a:r>
            <a:r>
              <a:rPr lang="ar-SA" dirty="0" smtClean="0"/>
              <a:t> ( التقاط الشاشة المدمج</a:t>
            </a:r>
            <a:r>
              <a:rPr lang="ar-SA" dirty="0" err="1" smtClean="0"/>
              <a:t>)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سمات وتصاميم جديدة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أدوات صورة محسنة، بما في ذلك التأثيرات الفنية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أدوات جديدة لتحرير وإدارة الفيديو</a:t>
            </a:r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ar-SA" dirty="0" smtClean="0"/>
              <a:t>أدوات لبث الشرائح</a:t>
            </a:r>
            <a:endParaRPr lang="en-US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4499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631825"/>
          </a:xfrm>
        </p:spPr>
        <p:txBody>
          <a:bodyPr>
            <a:normAutofit/>
          </a:bodyPr>
          <a:lstStyle/>
          <a:p>
            <a:r>
              <a:rPr lang="ar-SA" sz="2800" dirty="0" smtClean="0"/>
              <a:t>فتح برنامج </a:t>
            </a:r>
            <a:r>
              <a:rPr lang="ar-SA" sz="2800" dirty="0" err="1" smtClean="0"/>
              <a:t>باوربوينت</a:t>
            </a:r>
            <a:endParaRPr lang="ar-SA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33800" y="914400"/>
            <a:ext cx="4648200" cy="4648200"/>
          </a:xfrm>
        </p:spPr>
        <p:txBody>
          <a:bodyPr>
            <a:normAutofit/>
          </a:bodyPr>
          <a:lstStyle/>
          <a:p>
            <a:r>
              <a:rPr lang="ar-SA" dirty="0" smtClean="0"/>
              <a:t>من أجل فتح برنامج مايكروسوفت أوفيس </a:t>
            </a:r>
            <a:r>
              <a:rPr lang="ar-SA" dirty="0" err="1" smtClean="0"/>
              <a:t>باوربوينت</a:t>
            </a:r>
            <a:r>
              <a:rPr lang="ar-SA" dirty="0" smtClean="0"/>
              <a:t> 2010، قم بالنقر على قائمة ابدأ ثم انقر على كافة </a:t>
            </a:r>
            <a:r>
              <a:rPr lang="ar-SA" dirty="0" err="1" smtClean="0"/>
              <a:t>البرامج.</a:t>
            </a:r>
            <a:r>
              <a:rPr lang="ar-SA" dirty="0" smtClean="0"/>
              <a:t> يجب أن ترى مجلد مايكروسوفت أوفيس داخل قائمة </a:t>
            </a:r>
            <a:r>
              <a:rPr lang="ar-SA" dirty="0" err="1" smtClean="0"/>
              <a:t>ابدأ.</a:t>
            </a:r>
            <a:r>
              <a:rPr lang="ar-SA" dirty="0" smtClean="0"/>
              <a:t> قم بتمرير </a:t>
            </a:r>
            <a:r>
              <a:rPr lang="ar-SA" dirty="0" err="1" smtClean="0"/>
              <a:t>الماوس</a:t>
            </a:r>
            <a:r>
              <a:rPr lang="ar-SA" dirty="0" smtClean="0"/>
              <a:t> عليه لعرض قائمة فرعية، ثم قم بالنقر على مايكروسوفت </a:t>
            </a:r>
            <a:r>
              <a:rPr lang="ar-SA" dirty="0" err="1" smtClean="0"/>
              <a:t>باوربوينت</a:t>
            </a:r>
            <a:r>
              <a:rPr lang="ar-SA" dirty="0" smtClean="0"/>
              <a:t> 2010</a:t>
            </a:r>
            <a:endParaRPr lang="ar-SA" dirty="0"/>
          </a:p>
        </p:txBody>
      </p:sp>
      <p:pic>
        <p:nvPicPr>
          <p:cNvPr id="4" name="صورة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3810000" cy="30077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943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860425"/>
          </a:xfrm>
        </p:spPr>
        <p:txBody>
          <a:bodyPr>
            <a:normAutofit/>
          </a:bodyPr>
          <a:lstStyle/>
          <a:p>
            <a:r>
              <a:rPr lang="ar-SA" sz="2800" dirty="0" smtClean="0"/>
              <a:t>نظرة عامة على الواجهة</a:t>
            </a:r>
            <a:endParaRPr lang="ar-SA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5200" y="1219200"/>
            <a:ext cx="5105400" cy="47244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ar-SA" b="1" dirty="0" smtClean="0"/>
              <a:t>قائمة الملف</a:t>
            </a:r>
            <a:r>
              <a:rPr lang="ar-JO" b="1" dirty="0" smtClean="0"/>
              <a:t> </a:t>
            </a:r>
            <a:r>
              <a:rPr lang="ar-SA" b="1" dirty="0" smtClean="0"/>
              <a:t>(عرض </a:t>
            </a:r>
            <a:r>
              <a:rPr lang="en-US" b="1" dirty="0" smtClean="0"/>
              <a:t>Backstage</a:t>
            </a:r>
            <a:r>
              <a:rPr lang="ar-SA" b="1" dirty="0" err="1" smtClean="0"/>
              <a:t>)</a:t>
            </a:r>
            <a:endParaRPr lang="ar-JO" b="1" dirty="0" smtClean="0"/>
          </a:p>
          <a:p>
            <a:pPr marL="514350" indent="-514350">
              <a:buFont typeface="+mj-lt"/>
              <a:buAutoNum type="arabicParenR"/>
            </a:pPr>
            <a:r>
              <a:rPr lang="ar-SA" b="1" dirty="0" smtClean="0"/>
              <a:t>شريط أدوات الوصول السريع</a:t>
            </a:r>
            <a:endParaRPr lang="ar-JO" b="1" dirty="0" smtClean="0"/>
          </a:p>
          <a:p>
            <a:pPr marL="514350" indent="-514350">
              <a:buFont typeface="+mj-lt"/>
              <a:buAutoNum type="arabicParenR"/>
            </a:pPr>
            <a:r>
              <a:rPr lang="ar-SA" b="1" dirty="0" smtClean="0"/>
              <a:t>شريط العنوان</a:t>
            </a:r>
            <a:endParaRPr lang="ar-JO" b="1" dirty="0" smtClean="0"/>
          </a:p>
          <a:p>
            <a:pPr marL="514350" indent="-514350">
              <a:buFont typeface="+mj-lt"/>
              <a:buAutoNum type="arabicParenR"/>
            </a:pPr>
            <a:r>
              <a:rPr lang="ar-SA" b="1" dirty="0" smtClean="0"/>
              <a:t>أدوات التحكم بالإطار</a:t>
            </a:r>
            <a:endParaRPr lang="ar-JO" b="1" dirty="0" smtClean="0"/>
          </a:p>
          <a:p>
            <a:pPr marL="514350" indent="-514350">
              <a:buFont typeface="+mj-lt"/>
              <a:buAutoNum type="arabicParenR"/>
            </a:pPr>
            <a:r>
              <a:rPr lang="ar-SA" b="1" dirty="0" smtClean="0"/>
              <a:t>تصغير رموز الشريط</a:t>
            </a:r>
            <a:r>
              <a:rPr lang="ar-JO" b="1" dirty="0" smtClean="0"/>
              <a:t> </a:t>
            </a:r>
            <a:r>
              <a:rPr lang="ar-SA" b="1" dirty="0" smtClean="0"/>
              <a:t>والتعليمات</a:t>
            </a:r>
            <a:endParaRPr lang="ar-JO" b="1" dirty="0" smtClean="0"/>
          </a:p>
          <a:p>
            <a:pPr marL="514350" indent="-514350">
              <a:buFont typeface="+mj-lt"/>
              <a:buAutoNum type="arabicParenR"/>
            </a:pPr>
            <a:r>
              <a:rPr lang="ar-SA" b="1" dirty="0" err="1" smtClean="0"/>
              <a:t>التبويبات</a:t>
            </a:r>
            <a:endParaRPr lang="ar-JO" b="1" dirty="0" smtClean="0"/>
          </a:p>
          <a:p>
            <a:pPr marL="514350" indent="-514350">
              <a:buFont typeface="+mj-lt"/>
              <a:buAutoNum type="arabicParenR"/>
            </a:pPr>
            <a:r>
              <a:rPr lang="ar-SA" b="1" dirty="0" smtClean="0"/>
              <a:t>المجموعات</a:t>
            </a:r>
            <a:endParaRPr lang="ar-JO" b="1" dirty="0" smtClean="0"/>
          </a:p>
          <a:p>
            <a:pPr marL="514350" indent="-514350">
              <a:buFont typeface="+mj-lt"/>
              <a:buAutoNum type="arabicParenR"/>
            </a:pPr>
            <a:r>
              <a:rPr lang="ar-SA" b="1" dirty="0" smtClean="0"/>
              <a:t>جزء الشرائح/المخطط التفصيلي</a:t>
            </a:r>
            <a:endParaRPr lang="ar-JO" b="1" dirty="0" smtClean="0"/>
          </a:p>
          <a:p>
            <a:pPr marL="514350" indent="-514350">
              <a:buFont typeface="+mj-lt"/>
              <a:buAutoNum type="arabicParenR"/>
            </a:pPr>
            <a:r>
              <a:rPr lang="ar-SA" b="1" dirty="0" smtClean="0"/>
              <a:t>المساطر</a:t>
            </a:r>
            <a:endParaRPr lang="ar-JO" b="1" dirty="0" smtClean="0"/>
          </a:p>
          <a:p>
            <a:pPr marL="514350" indent="-514350">
              <a:buFont typeface="+mj-lt"/>
              <a:buAutoNum type="arabicParenR"/>
            </a:pPr>
            <a:r>
              <a:rPr lang="ar-SA" b="1" dirty="0" smtClean="0"/>
              <a:t>منطقة عمل</a:t>
            </a:r>
            <a:endParaRPr lang="ar-JO" b="1" dirty="0" smtClean="0"/>
          </a:p>
          <a:p>
            <a:pPr marL="514350" indent="-514350">
              <a:buFont typeface="+mj-lt"/>
              <a:buAutoNum type="arabicParenR"/>
            </a:pPr>
            <a:r>
              <a:rPr lang="ar-SA" b="1" dirty="0" smtClean="0"/>
              <a:t>منطقة الملاحظات</a:t>
            </a:r>
            <a:endParaRPr lang="ar-JO" b="1" dirty="0" smtClean="0"/>
          </a:p>
          <a:p>
            <a:pPr marL="514350" indent="-514350">
              <a:buFont typeface="+mj-lt"/>
              <a:buAutoNum type="arabicParenR"/>
            </a:pPr>
            <a:r>
              <a:rPr lang="ar-SA" b="1" dirty="0" smtClean="0"/>
              <a:t>شريط المعلومات</a:t>
            </a:r>
            <a:endParaRPr lang="ar-SA" dirty="0"/>
          </a:p>
        </p:txBody>
      </p:sp>
      <p:pic>
        <p:nvPicPr>
          <p:cNvPr id="4" name="صورة 13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4191000" cy="5257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402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631825"/>
          </a:xfrm>
        </p:spPr>
        <p:txBody>
          <a:bodyPr>
            <a:normAutofit/>
          </a:bodyPr>
          <a:lstStyle/>
          <a:p>
            <a:r>
              <a:rPr lang="ar-SA" sz="2800" dirty="0" smtClean="0"/>
              <a:t>التفاعل مع برنامج </a:t>
            </a:r>
            <a:r>
              <a:rPr lang="ar-SA" sz="2800" dirty="0" err="1" smtClean="0"/>
              <a:t>باوربوينت</a:t>
            </a:r>
            <a:endParaRPr lang="ar-SA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143000"/>
            <a:ext cx="7620000" cy="4953000"/>
          </a:xfrm>
        </p:spPr>
        <p:txBody>
          <a:bodyPr>
            <a:normAutofit fontScale="92500"/>
          </a:bodyPr>
          <a:lstStyle/>
          <a:p>
            <a:r>
              <a:rPr lang="ar-SA" dirty="0" smtClean="0"/>
              <a:t>بعد أن تناولنا الآن أساسيات الواجهة، دعونا نحلل أنواع مختلفة من الأوامر ونتعرف على كيفية التفاعل مع برنامج </a:t>
            </a:r>
            <a:r>
              <a:rPr lang="ar-SA" dirty="0" err="1" smtClean="0"/>
              <a:t>باوربوينت.</a:t>
            </a:r>
            <a:r>
              <a:rPr lang="ar-SA" dirty="0" smtClean="0"/>
              <a:t> سنشير إلى بعض المفاهيم التي لم يتم تغطيتها بعد، لذا حاول أن تركز على نوع الأمر بدلا من تطبيقاته المحتملة</a:t>
            </a:r>
            <a:endParaRPr lang="ar-JO" dirty="0" smtClean="0"/>
          </a:p>
          <a:p>
            <a:pPr>
              <a:buFont typeface="Wingdings" pitchFamily="2" charset="2"/>
              <a:buChar char="v"/>
            </a:pPr>
            <a:r>
              <a:rPr lang="ar-SA" dirty="0" smtClean="0"/>
              <a:t>الرموز</a:t>
            </a:r>
            <a:endParaRPr lang="ar-JO" dirty="0" smtClean="0"/>
          </a:p>
          <a:p>
            <a:pPr>
              <a:buFont typeface="Wingdings" pitchFamily="2" charset="2"/>
              <a:buChar char="v"/>
            </a:pPr>
            <a:r>
              <a:rPr lang="ar-SA" dirty="0" smtClean="0"/>
              <a:t>القوائم المنسدلة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ar-SA" dirty="0" smtClean="0"/>
              <a:t>(مربع </a:t>
            </a:r>
            <a:r>
              <a:rPr lang="en-US" dirty="0" smtClean="0"/>
              <a:t>Aka </a:t>
            </a:r>
            <a:r>
              <a:rPr lang="en-US" dirty="0" err="1" smtClean="0"/>
              <a:t>comco</a:t>
            </a:r>
            <a:r>
              <a:rPr lang="ar-SA" dirty="0" err="1" smtClean="0"/>
              <a:t>)</a:t>
            </a:r>
            <a:endParaRPr lang="ar-JO" dirty="0" smtClean="0"/>
          </a:p>
          <a:p>
            <a:pPr>
              <a:buFont typeface="Wingdings" pitchFamily="2" charset="2"/>
              <a:buChar char="v"/>
            </a:pPr>
            <a:r>
              <a:rPr lang="ar-SA" dirty="0" smtClean="0"/>
              <a:t>توسيع العناصر</a:t>
            </a:r>
            <a:endParaRPr lang="ar-JO" dirty="0" smtClean="0"/>
          </a:p>
          <a:p>
            <a:pPr>
              <a:buFont typeface="Wingdings" pitchFamily="2" charset="2"/>
              <a:buChar char="v"/>
            </a:pPr>
            <a:r>
              <a:rPr lang="ar-SA" dirty="0" smtClean="0"/>
              <a:t>عناصر خانة </a:t>
            </a:r>
            <a:r>
              <a:rPr lang="ar-SA" dirty="0" err="1" smtClean="0"/>
              <a:t>الإختيار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1832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609600"/>
          </a:xfrm>
        </p:spPr>
        <p:txBody>
          <a:bodyPr>
            <a:normAutofit/>
          </a:bodyPr>
          <a:lstStyle/>
          <a:p>
            <a:r>
              <a:rPr lang="ar-SA" sz="2800" dirty="0" smtClean="0"/>
              <a:t>إغلاق برنامج </a:t>
            </a:r>
            <a:r>
              <a:rPr lang="ar-SA" sz="2800" dirty="0" err="1" smtClean="0"/>
              <a:t>باوربوينت</a:t>
            </a:r>
            <a:endParaRPr lang="ar-SA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914400"/>
            <a:ext cx="4343400" cy="51054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v"/>
            </a:pPr>
            <a:r>
              <a:rPr lang="ar-SA" dirty="0" smtClean="0"/>
              <a:t>يمكنك النقر على زر إغلاق في </a:t>
            </a:r>
            <a:endParaRPr lang="ar-JO" dirty="0" smtClean="0"/>
          </a:p>
          <a:p>
            <a:pPr>
              <a:lnSpc>
                <a:spcPct val="110000"/>
              </a:lnSpc>
            </a:pPr>
            <a:r>
              <a:rPr lang="ar-JO" dirty="0" smtClean="0"/>
              <a:t>  </a:t>
            </a:r>
            <a:r>
              <a:rPr lang="ar-SA" dirty="0" smtClean="0"/>
              <a:t>الزاوية اليسرى العليا من الإطار</a:t>
            </a:r>
            <a:endParaRPr lang="ar-JO" dirty="0" smtClean="0"/>
          </a:p>
          <a:p>
            <a:pPr>
              <a:buFont typeface="Wingdings" pitchFamily="2" charset="2"/>
              <a:buChar char="v"/>
            </a:pPr>
            <a:endParaRPr lang="ar-JO" dirty="0" smtClean="0"/>
          </a:p>
          <a:p>
            <a:pPr>
              <a:buFont typeface="Wingdings" pitchFamily="2" charset="2"/>
              <a:buChar char="v"/>
            </a:pPr>
            <a:endParaRPr lang="ar-JO" dirty="0" smtClean="0"/>
          </a:p>
          <a:p>
            <a:pPr>
              <a:buFont typeface="Wingdings" pitchFamily="2" charset="2"/>
              <a:buChar char="v"/>
            </a:pPr>
            <a:r>
              <a:rPr lang="ar-SA" dirty="0" smtClean="0"/>
              <a:t>يمكنك أيضاً إغلاق برنامج </a:t>
            </a:r>
            <a:endParaRPr lang="ar-JO" dirty="0" smtClean="0"/>
          </a:p>
          <a:p>
            <a:r>
              <a:rPr lang="ar-JO" dirty="0" smtClean="0"/>
              <a:t>  </a:t>
            </a:r>
            <a:r>
              <a:rPr lang="ar-SA" dirty="0" err="1" smtClean="0"/>
              <a:t>باوربوينت</a:t>
            </a:r>
            <a:r>
              <a:rPr lang="ar-SA" dirty="0" smtClean="0"/>
              <a:t> عن طريق النقر على </a:t>
            </a:r>
            <a:endParaRPr lang="ar-JO" dirty="0" smtClean="0"/>
          </a:p>
          <a:p>
            <a:r>
              <a:rPr lang="ar-JO" dirty="0" smtClean="0"/>
              <a:t>  </a:t>
            </a:r>
            <a:r>
              <a:rPr lang="ar-SA" dirty="0" err="1" smtClean="0"/>
              <a:t>ملف </a:t>
            </a:r>
            <a:r>
              <a:rPr lang="ar-SA" dirty="0" smtClean="0"/>
              <a:t>← إنهاء أو عن طريق الضغط </a:t>
            </a:r>
            <a:r>
              <a:rPr lang="ar-JO" dirty="0" smtClean="0"/>
              <a:t> </a:t>
            </a:r>
          </a:p>
          <a:p>
            <a:r>
              <a:rPr lang="ar-JO" dirty="0" smtClean="0"/>
              <a:t> </a:t>
            </a:r>
            <a:r>
              <a:rPr lang="ar-SA" dirty="0" smtClean="0"/>
              <a:t>على </a:t>
            </a:r>
            <a:r>
              <a:rPr lang="en-US" dirty="0" smtClean="0"/>
              <a:t>Alt + F4</a:t>
            </a:r>
            <a:r>
              <a:rPr lang="ar-SA" dirty="0" smtClean="0"/>
              <a:t> على لوحة المفاتيح </a:t>
            </a:r>
            <a:r>
              <a:rPr lang="en-US" dirty="0" smtClean="0"/>
              <a:t> </a:t>
            </a:r>
          </a:p>
          <a:p>
            <a:r>
              <a:rPr lang="en-US" dirty="0" smtClean="0"/>
              <a:t> </a:t>
            </a:r>
            <a:r>
              <a:rPr lang="ar-SA" dirty="0" smtClean="0"/>
              <a:t>الخاصة </a:t>
            </a:r>
            <a:r>
              <a:rPr lang="ar-SA" dirty="0" err="1" smtClean="0"/>
              <a:t>بك </a:t>
            </a:r>
            <a:r>
              <a:rPr lang="ar-SA" dirty="0" smtClean="0"/>
              <a:t>(ما يعني الضغط على </a:t>
            </a:r>
            <a:endParaRPr lang="ar-JO" dirty="0" smtClean="0"/>
          </a:p>
          <a:p>
            <a:r>
              <a:rPr lang="ar-JO" dirty="0" smtClean="0"/>
              <a:t> </a:t>
            </a:r>
            <a:r>
              <a:rPr lang="en-US" dirty="0" smtClean="0"/>
              <a:t>Alt</a:t>
            </a:r>
            <a:r>
              <a:rPr lang="ar-SA" dirty="0" smtClean="0"/>
              <a:t> والاستمرار في الضغط عليه، ثم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ar-SA" dirty="0" smtClean="0"/>
              <a:t>الضغط على </a:t>
            </a:r>
            <a:r>
              <a:rPr lang="en-US" dirty="0" smtClean="0"/>
              <a:t>F4</a:t>
            </a:r>
            <a:r>
              <a:rPr lang="ar-SA" dirty="0" err="1" smtClean="0"/>
              <a:t>)</a:t>
            </a:r>
            <a:endParaRPr lang="ar-SA" dirty="0"/>
          </a:p>
        </p:txBody>
      </p:sp>
      <p:pic>
        <p:nvPicPr>
          <p:cNvPr id="4" name="صورة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371600"/>
            <a:ext cx="1473200" cy="53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صورة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200400"/>
            <a:ext cx="3962400" cy="2438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841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631825"/>
          </a:xfrm>
        </p:spPr>
        <p:txBody>
          <a:bodyPr>
            <a:normAutofit/>
          </a:bodyPr>
          <a:lstStyle/>
          <a:p>
            <a:pPr algn="ctr"/>
            <a:r>
              <a:rPr lang="ar-SA" sz="2800" dirty="0" smtClean="0"/>
              <a:t>الدرس 1-2: إنشاء عرض تقديمي</a:t>
            </a:r>
            <a:endParaRPr lang="ar-SA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838200"/>
            <a:ext cx="7543800" cy="5257800"/>
          </a:xfrm>
        </p:spPr>
        <p:txBody>
          <a:bodyPr>
            <a:normAutofit/>
          </a:bodyPr>
          <a:lstStyle/>
          <a:p>
            <a:r>
              <a:rPr lang="ar-SA" sz="28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فهم العروض </a:t>
            </a:r>
            <a:r>
              <a:rPr lang="ar-SA" sz="2800" b="1" u="sng" dirty="0" err="1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التقديمية</a:t>
            </a:r>
            <a:endParaRPr lang="en-US" sz="2800" b="1" u="sng" dirty="0" smtClean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ar-SA" dirty="0" smtClean="0"/>
              <a:t>يوجد جانبان مختلفان في برنامج </a:t>
            </a:r>
            <a:r>
              <a:rPr lang="ar-SA" dirty="0" err="1" smtClean="0"/>
              <a:t>باوربوينت</a:t>
            </a:r>
            <a:r>
              <a:rPr lang="ar-SA" dirty="0" smtClean="0"/>
              <a:t> </a:t>
            </a:r>
            <a:r>
              <a:rPr lang="ar-SA" dirty="0" err="1" smtClean="0"/>
              <a:t>2010.</a:t>
            </a:r>
            <a:r>
              <a:rPr lang="ar-SA" dirty="0" smtClean="0"/>
              <a:t> ومن أجل البدء، ستقوم بإنشاء عرض تقديمي مكوّن من شرائح </a:t>
            </a:r>
            <a:r>
              <a:rPr lang="ar-SA" dirty="0" err="1" smtClean="0"/>
              <a:t>مختلفة:</a:t>
            </a:r>
            <a:r>
              <a:rPr lang="ar-SA" dirty="0" smtClean="0"/>
              <a:t> </a:t>
            </a:r>
            <a:endParaRPr lang="en-US" dirty="0" smtClean="0"/>
          </a:p>
          <a:p>
            <a:r>
              <a:rPr lang="ar-SA" dirty="0" smtClean="0"/>
              <a:t> </a:t>
            </a:r>
            <a:endParaRPr lang="en-US" dirty="0" smtClean="0"/>
          </a:p>
          <a:p>
            <a:r>
              <a:rPr lang="ar-SA" dirty="0" smtClean="0"/>
              <a:t>بعد ذلك، عندما تكون مستعدا لتقديم العرض التقديمي الخاص بك، يمكنك التحول إلى وضع عرض الشرائح وإظهار العرض التقديمي الخاص بك على كامل الشاشة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7982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700</Words>
  <Application>Microsoft Office PowerPoint</Application>
  <PresentationFormat>عرض على الشاشة (3:4)‏</PresentationFormat>
  <Paragraphs>99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نسق Office</vt:lpstr>
      <vt:lpstr>عرض تقديمي في PowerPoint</vt:lpstr>
      <vt:lpstr>القسم 1: البدء</vt:lpstr>
      <vt:lpstr>الدرس 1-1: التعرف على مايكروسوفت أوفيس باوربوينت PowerPoint 2010 </vt:lpstr>
      <vt:lpstr>ما هو الجديد في مايكروسوفت أوفيس باوربوينت PowerPoint 2010؟</vt:lpstr>
      <vt:lpstr>فتح برنامج باوربوينت</vt:lpstr>
      <vt:lpstr>نظرة عامة على الواجهة</vt:lpstr>
      <vt:lpstr>التفاعل مع برنامج باوربوينت</vt:lpstr>
      <vt:lpstr>إغلاق برنامج باوربوينت</vt:lpstr>
      <vt:lpstr>الدرس 1-2: إنشاء عرض تقديمي</vt:lpstr>
      <vt:lpstr>إنشاء عرض تقديمي جديد</vt:lpstr>
      <vt:lpstr>إضافة شرائح جديدة</vt:lpstr>
      <vt:lpstr>إضافة محتوى إلى الشرائح</vt:lpstr>
      <vt:lpstr>حذف الشرائح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DR.Ahmed Saker 2o1O</dc:creator>
  <cp:lastModifiedBy>DR.Ahmed Saker 2o1O</cp:lastModifiedBy>
  <cp:revision>1</cp:revision>
  <dcterms:created xsi:type="dcterms:W3CDTF">2019-11-23T16:17:56Z</dcterms:created>
  <dcterms:modified xsi:type="dcterms:W3CDTF">2019-11-23T16:22:40Z</dcterms:modified>
</cp:coreProperties>
</file>