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70" d="100"/>
          <a:sy n="70" d="100"/>
        </p:scale>
        <p:origin x="71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AE673C8B-B69C-43DF-A464-71B3BA1DBBC8}"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2ED0A7A-660A-451D-A2B1-8652A0E5626E}" type="slidenum">
              <a:rPr lang="ar-SA" smtClean="0"/>
              <a:t>‹#›</a:t>
            </a:fld>
            <a:endParaRPr lang="ar-SA"/>
          </a:p>
        </p:txBody>
      </p:sp>
    </p:spTree>
    <p:extLst>
      <p:ext uri="{BB962C8B-B14F-4D97-AF65-F5344CB8AC3E}">
        <p14:creationId xmlns:p14="http://schemas.microsoft.com/office/powerpoint/2010/main" val="1279078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E673C8B-B69C-43DF-A464-71B3BA1DBBC8}"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2ED0A7A-660A-451D-A2B1-8652A0E5626E}" type="slidenum">
              <a:rPr lang="ar-SA" smtClean="0"/>
              <a:t>‹#›</a:t>
            </a:fld>
            <a:endParaRPr lang="ar-SA"/>
          </a:p>
        </p:txBody>
      </p:sp>
    </p:spTree>
    <p:extLst>
      <p:ext uri="{BB962C8B-B14F-4D97-AF65-F5344CB8AC3E}">
        <p14:creationId xmlns:p14="http://schemas.microsoft.com/office/powerpoint/2010/main" val="1101087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E673C8B-B69C-43DF-A464-71B3BA1DBBC8}"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2ED0A7A-660A-451D-A2B1-8652A0E5626E}" type="slidenum">
              <a:rPr lang="ar-SA" smtClean="0"/>
              <a:t>‹#›</a:t>
            </a:fld>
            <a:endParaRPr lang="ar-SA"/>
          </a:p>
        </p:txBody>
      </p:sp>
    </p:spTree>
    <p:extLst>
      <p:ext uri="{BB962C8B-B14F-4D97-AF65-F5344CB8AC3E}">
        <p14:creationId xmlns:p14="http://schemas.microsoft.com/office/powerpoint/2010/main" val="1463665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E673C8B-B69C-43DF-A464-71B3BA1DBBC8}"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2ED0A7A-660A-451D-A2B1-8652A0E5626E}" type="slidenum">
              <a:rPr lang="ar-SA" smtClean="0"/>
              <a:t>‹#›</a:t>
            </a:fld>
            <a:endParaRPr lang="ar-SA"/>
          </a:p>
        </p:txBody>
      </p:sp>
    </p:spTree>
    <p:extLst>
      <p:ext uri="{BB962C8B-B14F-4D97-AF65-F5344CB8AC3E}">
        <p14:creationId xmlns:p14="http://schemas.microsoft.com/office/powerpoint/2010/main" val="1914426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AE673C8B-B69C-43DF-A464-71B3BA1DBBC8}"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2ED0A7A-660A-451D-A2B1-8652A0E5626E}" type="slidenum">
              <a:rPr lang="ar-SA" smtClean="0"/>
              <a:t>‹#›</a:t>
            </a:fld>
            <a:endParaRPr lang="ar-SA"/>
          </a:p>
        </p:txBody>
      </p:sp>
    </p:spTree>
    <p:extLst>
      <p:ext uri="{BB962C8B-B14F-4D97-AF65-F5344CB8AC3E}">
        <p14:creationId xmlns:p14="http://schemas.microsoft.com/office/powerpoint/2010/main" val="3393040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AE673C8B-B69C-43DF-A464-71B3BA1DBBC8}" type="datetimeFigureOut">
              <a:rPr lang="ar-SA" smtClean="0"/>
              <a:t>16/04/1439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2ED0A7A-660A-451D-A2B1-8652A0E5626E}" type="slidenum">
              <a:rPr lang="ar-SA" smtClean="0"/>
              <a:t>‹#›</a:t>
            </a:fld>
            <a:endParaRPr lang="ar-SA"/>
          </a:p>
        </p:txBody>
      </p:sp>
    </p:spTree>
    <p:extLst>
      <p:ext uri="{BB962C8B-B14F-4D97-AF65-F5344CB8AC3E}">
        <p14:creationId xmlns:p14="http://schemas.microsoft.com/office/powerpoint/2010/main" val="9705970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AE673C8B-B69C-43DF-A464-71B3BA1DBBC8}" type="datetimeFigureOut">
              <a:rPr lang="ar-SA" smtClean="0"/>
              <a:t>16/04/1439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52ED0A7A-660A-451D-A2B1-8652A0E5626E}" type="slidenum">
              <a:rPr lang="ar-SA" smtClean="0"/>
              <a:t>‹#›</a:t>
            </a:fld>
            <a:endParaRPr lang="ar-SA"/>
          </a:p>
        </p:txBody>
      </p:sp>
    </p:spTree>
    <p:extLst>
      <p:ext uri="{BB962C8B-B14F-4D97-AF65-F5344CB8AC3E}">
        <p14:creationId xmlns:p14="http://schemas.microsoft.com/office/powerpoint/2010/main" val="14596624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AE673C8B-B69C-43DF-A464-71B3BA1DBBC8}" type="datetimeFigureOut">
              <a:rPr lang="ar-SA" smtClean="0"/>
              <a:t>16/04/1439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52ED0A7A-660A-451D-A2B1-8652A0E5626E}" type="slidenum">
              <a:rPr lang="ar-SA" smtClean="0"/>
              <a:t>‹#›</a:t>
            </a:fld>
            <a:endParaRPr lang="ar-SA"/>
          </a:p>
        </p:txBody>
      </p:sp>
    </p:spTree>
    <p:extLst>
      <p:ext uri="{BB962C8B-B14F-4D97-AF65-F5344CB8AC3E}">
        <p14:creationId xmlns:p14="http://schemas.microsoft.com/office/powerpoint/2010/main" val="40329373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E673C8B-B69C-43DF-A464-71B3BA1DBBC8}" type="datetimeFigureOut">
              <a:rPr lang="ar-SA" smtClean="0"/>
              <a:t>16/04/1439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52ED0A7A-660A-451D-A2B1-8652A0E5626E}" type="slidenum">
              <a:rPr lang="ar-SA" smtClean="0"/>
              <a:t>‹#›</a:t>
            </a:fld>
            <a:endParaRPr lang="ar-SA"/>
          </a:p>
        </p:txBody>
      </p:sp>
    </p:spTree>
    <p:extLst>
      <p:ext uri="{BB962C8B-B14F-4D97-AF65-F5344CB8AC3E}">
        <p14:creationId xmlns:p14="http://schemas.microsoft.com/office/powerpoint/2010/main" val="14530280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E673C8B-B69C-43DF-A464-71B3BA1DBBC8}" type="datetimeFigureOut">
              <a:rPr lang="ar-SA" smtClean="0"/>
              <a:t>16/04/1439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2ED0A7A-660A-451D-A2B1-8652A0E5626E}" type="slidenum">
              <a:rPr lang="ar-SA" smtClean="0"/>
              <a:t>‹#›</a:t>
            </a:fld>
            <a:endParaRPr lang="ar-SA"/>
          </a:p>
        </p:txBody>
      </p:sp>
    </p:spTree>
    <p:extLst>
      <p:ext uri="{BB962C8B-B14F-4D97-AF65-F5344CB8AC3E}">
        <p14:creationId xmlns:p14="http://schemas.microsoft.com/office/powerpoint/2010/main" val="3786110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E673C8B-B69C-43DF-A464-71B3BA1DBBC8}" type="datetimeFigureOut">
              <a:rPr lang="ar-SA" smtClean="0"/>
              <a:t>16/04/1439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2ED0A7A-660A-451D-A2B1-8652A0E5626E}" type="slidenum">
              <a:rPr lang="ar-SA" smtClean="0"/>
              <a:t>‹#›</a:t>
            </a:fld>
            <a:endParaRPr lang="ar-SA"/>
          </a:p>
        </p:txBody>
      </p:sp>
    </p:spTree>
    <p:extLst>
      <p:ext uri="{BB962C8B-B14F-4D97-AF65-F5344CB8AC3E}">
        <p14:creationId xmlns:p14="http://schemas.microsoft.com/office/powerpoint/2010/main" val="3494359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AE673C8B-B69C-43DF-A464-71B3BA1DBBC8}" type="datetimeFigureOut">
              <a:rPr lang="ar-SA" smtClean="0"/>
              <a:t>16/04/1439</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2ED0A7A-660A-451D-A2B1-8652A0E5626E}" type="slidenum">
              <a:rPr lang="ar-SA" smtClean="0"/>
              <a:t>‹#›</a:t>
            </a:fld>
            <a:endParaRPr lang="ar-SA"/>
          </a:p>
        </p:txBody>
      </p:sp>
    </p:spTree>
    <p:extLst>
      <p:ext uri="{BB962C8B-B14F-4D97-AF65-F5344CB8AC3E}">
        <p14:creationId xmlns:p14="http://schemas.microsoft.com/office/powerpoint/2010/main" val="29869089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en-US" dirty="0" smtClean="0"/>
              <a:t>Operating system</a:t>
            </a:r>
            <a:br>
              <a:rPr lang="en-US" dirty="0" smtClean="0"/>
            </a:br>
            <a:r>
              <a:rPr lang="en-US" dirty="0" smtClean="0"/>
              <a:t>Lecture </a:t>
            </a:r>
            <a:r>
              <a:rPr lang="en-US" dirty="0" smtClean="0"/>
              <a:t>six</a:t>
            </a:r>
            <a:r>
              <a:rPr lang="en-US" dirty="0" smtClean="0"/>
              <a:t/>
            </a:r>
            <a:br>
              <a:rPr lang="en-US" dirty="0" smtClean="0"/>
            </a:br>
            <a:r>
              <a:rPr lang="en-US" dirty="0" smtClean="0"/>
              <a:t>part2</a:t>
            </a:r>
            <a:endParaRPr lang="ar-SA" dirty="0"/>
          </a:p>
        </p:txBody>
      </p:sp>
      <p:sp>
        <p:nvSpPr>
          <p:cNvPr id="3" name="عنوان فرعي 2"/>
          <p:cNvSpPr>
            <a:spLocks noGrp="1"/>
          </p:cNvSpPr>
          <p:nvPr>
            <p:ph type="subTitle" idx="1"/>
          </p:nvPr>
        </p:nvSpPr>
        <p:spPr/>
        <p:txBody>
          <a:bodyPr/>
          <a:lstStyle/>
          <a:p>
            <a:r>
              <a:rPr lang="en-US" dirty="0" smtClean="0"/>
              <a:t>Dr jamal altuwaijari</a:t>
            </a:r>
            <a:endParaRPr lang="ar-SA" dirty="0"/>
          </a:p>
        </p:txBody>
      </p:sp>
    </p:spTree>
    <p:extLst>
      <p:ext uri="{BB962C8B-B14F-4D97-AF65-F5344CB8AC3E}">
        <p14:creationId xmlns:p14="http://schemas.microsoft.com/office/powerpoint/2010/main" val="33485919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ar-IQ" b="1" dirty="0"/>
              <a:t> 6.6.3 </a:t>
            </a:r>
            <a:r>
              <a:rPr lang="en-US" b="1" dirty="0" smtClean="0"/>
              <a:t> </a:t>
            </a:r>
            <a:r>
              <a:rPr lang="en-US" b="1" u="sng" dirty="0" smtClean="0"/>
              <a:t>Priority Scheduling</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a:buNone/>
            </a:pPr>
            <a:r>
              <a:rPr lang="en-US" dirty="0"/>
              <a:t>The SJF Alg. is a special .case of the general priority sch. </a:t>
            </a:r>
            <a:r>
              <a:rPr lang="en-US" dirty="0" err="1"/>
              <a:t>AIg</a:t>
            </a:r>
            <a:r>
              <a:rPr lang="en-US" dirty="0"/>
              <a:t>. A priority is associated with each process and the CPU is allocated to the process with the highest priority. Equal—priority processes are scheduled in FCFS order priorities are generally some fixed range of numbers such as 0 to 7 or 0 to 4095. Some systems use low numbers to represent low priority others use low numbers for high priority. We assume that low numbers represent high priority. </a:t>
            </a:r>
          </a:p>
          <a:p>
            <a:pPr marL="0" indent="0" algn="l">
              <a:buNone/>
            </a:pPr>
            <a:r>
              <a:rPr lang="en-US" dirty="0"/>
              <a:t>As an example, consider the following set of processes assumed to have </a:t>
            </a:r>
          </a:p>
          <a:p>
            <a:pPr marL="0" indent="0" algn="l">
              <a:buNone/>
            </a:pPr>
            <a:r>
              <a:rPr lang="en-US" dirty="0"/>
              <a:t>arrived at time 0, in the order P1, P2……P5 with the length of the CPU-</a:t>
            </a:r>
          </a:p>
          <a:p>
            <a:pPr marL="0" indent="0" algn="l">
              <a:buNone/>
            </a:pPr>
            <a:r>
              <a:rPr lang="en-US" dirty="0"/>
              <a:t> burst time given in milliseconds</a:t>
            </a:r>
            <a:r>
              <a:rPr lang="en-US" dirty="0" smtClean="0"/>
              <a:t>:</a:t>
            </a:r>
            <a:endParaRPr lang="ar-IQ" dirty="0" smtClean="0"/>
          </a:p>
          <a:p>
            <a:pPr marL="0" indent="0" algn="l">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41240641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ar-IQ" b="1" dirty="0"/>
              <a:t> 6.6.3 </a:t>
            </a:r>
            <a:r>
              <a:rPr lang="en-US" b="1" dirty="0"/>
              <a:t> </a:t>
            </a:r>
            <a:r>
              <a:rPr lang="en-US" b="1" u="sng" dirty="0"/>
              <a:t>Priority Scheduling</a:t>
            </a:r>
            <a:endParaRPr lang="en-US" dirty="0"/>
          </a:p>
        </p:txBody>
      </p:sp>
      <p:sp>
        <p:nvSpPr>
          <p:cNvPr id="3" name="عنصر نائب للمحتوى 2"/>
          <p:cNvSpPr>
            <a:spLocks noGrp="1"/>
          </p:cNvSpPr>
          <p:nvPr>
            <p:ph idx="1"/>
          </p:nvPr>
        </p:nvSpPr>
        <p:spPr>
          <a:xfrm>
            <a:off x="838200" y="1050878"/>
            <a:ext cx="10515600" cy="5807122"/>
          </a:xfrm>
        </p:spPr>
        <p:txBody>
          <a:bodyPr>
            <a:normAutofit lnSpcReduction="10000"/>
          </a:bodyPr>
          <a:lstStyle/>
          <a:p>
            <a:pPr marL="0" indent="0" algn="l" rtl="0">
              <a:buNone/>
            </a:pPr>
            <a:r>
              <a:rPr lang="ar-IQ" dirty="0" smtClean="0"/>
              <a:t> </a:t>
            </a:r>
            <a:endParaRPr lang="en-US" dirty="0" smtClean="0"/>
          </a:p>
          <a:p>
            <a:pPr marL="0" indent="0" algn="l" rtl="0">
              <a:buNone/>
            </a:pPr>
            <a:endParaRPr lang="en-US" dirty="0"/>
          </a:p>
          <a:p>
            <a:pPr marL="0" indent="0" algn="l" rtl="0">
              <a:buNone/>
            </a:pPr>
            <a:endParaRPr lang="en-US" dirty="0" smtClean="0"/>
          </a:p>
          <a:p>
            <a:pPr marL="0" indent="0" algn="l" rtl="0">
              <a:buNone/>
            </a:pPr>
            <a:endParaRPr lang="en-US" dirty="0"/>
          </a:p>
          <a:p>
            <a:pPr marL="0" indent="0" algn="l" rtl="0">
              <a:buNone/>
            </a:pPr>
            <a:r>
              <a:rPr lang="en-US" dirty="0"/>
              <a:t>Using priority sch. we would schedule these processing according to the following Gantt Chart</a:t>
            </a:r>
            <a:r>
              <a:rPr lang="en-US" dirty="0" smtClean="0"/>
              <a:t>:</a:t>
            </a:r>
          </a:p>
          <a:p>
            <a:pPr marL="0" indent="0" algn="l" rtl="0">
              <a:buNone/>
            </a:pPr>
            <a:endParaRPr lang="en-US" dirty="0" smtClean="0"/>
          </a:p>
          <a:p>
            <a:pPr marL="0" indent="0" algn="l" rtl="0">
              <a:buNone/>
            </a:pPr>
            <a:endParaRPr lang="en-US" dirty="0"/>
          </a:p>
          <a:p>
            <a:pPr marL="0" indent="0" algn="l">
              <a:buNone/>
            </a:pPr>
            <a:r>
              <a:rPr lang="en-US" dirty="0"/>
              <a:t>The A.W.T is 8.2 milliseconds.</a:t>
            </a:r>
          </a:p>
          <a:p>
            <a:pPr marL="0" indent="0" algn="l">
              <a:buNone/>
            </a:pPr>
            <a:r>
              <a:rPr lang="en-US" dirty="0"/>
              <a:t>   Priority can be defined either internally or externally.</a:t>
            </a:r>
          </a:p>
          <a:p>
            <a:pPr marL="0" indent="0" algn="l">
              <a:buNone/>
            </a:pPr>
            <a:r>
              <a:rPr lang="en-US" dirty="0"/>
              <a:t> Internally defined priorities use some measurable quantities to compute the priority of process.</a:t>
            </a:r>
          </a:p>
          <a:p>
            <a:pPr marL="0" indent="0" algn="l" rtl="0">
              <a:buNone/>
            </a:pPr>
            <a:endParaRPr lang="en-US" dirty="0" smtClean="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 name="جدول 3"/>
          <p:cNvGraphicFramePr>
            <a:graphicFrameLocks noGrp="1"/>
          </p:cNvGraphicFramePr>
          <p:nvPr>
            <p:extLst/>
          </p:nvPr>
        </p:nvGraphicFramePr>
        <p:xfrm>
          <a:off x="4257390" y="1330657"/>
          <a:ext cx="3486150" cy="1472184"/>
        </p:xfrm>
        <a:graphic>
          <a:graphicData uri="http://schemas.openxmlformats.org/drawingml/2006/table">
            <a:tbl>
              <a:tblPr rtl="1" firstRow="1" firstCol="1" bandRow="1">
                <a:tableStyleId>{5940675A-B579-460E-94D1-54222C63F5DA}</a:tableStyleId>
              </a:tblPr>
              <a:tblGrid>
                <a:gridCol w="1314450"/>
                <a:gridCol w="1236345"/>
                <a:gridCol w="935355"/>
              </a:tblGrid>
              <a:tr h="0">
                <a:tc>
                  <a:txBody>
                    <a:bodyPr/>
                    <a:lstStyle/>
                    <a:p>
                      <a:pPr marL="0" marR="0" algn="ctr" rtl="1">
                        <a:lnSpc>
                          <a:spcPct val="115000"/>
                        </a:lnSpc>
                        <a:spcBef>
                          <a:spcPts val="0"/>
                        </a:spcBef>
                        <a:spcAft>
                          <a:spcPts val="0"/>
                        </a:spcAft>
                      </a:pPr>
                      <a:r>
                        <a:rPr lang="en-US" sz="1400" dirty="0">
                          <a:effectLst/>
                        </a:rPr>
                        <a:t>priority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en-US" sz="1400">
                          <a:effectLst/>
                        </a:rPr>
                        <a:t>Burst time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en-US" sz="1400" dirty="0">
                          <a:effectLst/>
                        </a:rPr>
                        <a:t>process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0" algn="ctr" rtl="1">
                        <a:lnSpc>
                          <a:spcPct val="115000"/>
                        </a:lnSpc>
                        <a:spcBef>
                          <a:spcPts val="0"/>
                        </a:spcBef>
                        <a:spcAft>
                          <a:spcPts val="0"/>
                        </a:spcAft>
                      </a:pPr>
                      <a:r>
                        <a:rPr lang="ar-IQ" sz="1400" dirty="0">
                          <a:effectLst/>
                        </a:rPr>
                        <a:t>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IQ" sz="1400">
                          <a:effectLst/>
                        </a:rPr>
                        <a:t>10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en-US" sz="1400">
                          <a:effectLst/>
                        </a:rPr>
                        <a:t>P</a:t>
                      </a: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0" algn="ctr" rtl="1">
                        <a:lnSpc>
                          <a:spcPct val="115000"/>
                        </a:lnSpc>
                        <a:spcBef>
                          <a:spcPts val="0"/>
                        </a:spcBef>
                        <a:spcAft>
                          <a:spcPts val="0"/>
                        </a:spcAft>
                      </a:pPr>
                      <a:r>
                        <a:rPr lang="ar-IQ" sz="14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IQ" sz="1400" dirty="0">
                          <a:effectLst/>
                        </a:rPr>
                        <a:t>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en-US" sz="1400">
                          <a:effectLst/>
                        </a:rPr>
                        <a:t>P</a:t>
                      </a:r>
                      <a:r>
                        <a:rPr lang="en-US"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0" algn="ctr" rtl="1">
                        <a:lnSpc>
                          <a:spcPct val="115000"/>
                        </a:lnSpc>
                        <a:spcBef>
                          <a:spcPts val="0"/>
                        </a:spcBef>
                        <a:spcAft>
                          <a:spcPts val="0"/>
                        </a:spcAft>
                      </a:pPr>
                      <a:r>
                        <a:rPr lang="ar-IQ" sz="14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IQ" sz="14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en-US" sz="1400">
                          <a:effectLst/>
                        </a:rPr>
                        <a:t>P</a:t>
                      </a:r>
                      <a:r>
                        <a:rPr lang="en-US"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0" algn="ctr" rtl="1">
                        <a:lnSpc>
                          <a:spcPct val="115000"/>
                        </a:lnSpc>
                        <a:spcBef>
                          <a:spcPts val="0"/>
                        </a:spcBef>
                        <a:spcAft>
                          <a:spcPts val="0"/>
                        </a:spcAft>
                      </a:pPr>
                      <a:r>
                        <a:rPr lang="ar-IQ" sz="1400">
                          <a:effectLst/>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IQ" sz="14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en-US" sz="1400">
                          <a:effectLst/>
                        </a:rPr>
                        <a:t>P</a:t>
                      </a:r>
                      <a:r>
                        <a:rPr lang="en-US" sz="1200">
                          <a:effectLst/>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0" algn="ctr" rtl="1">
                        <a:lnSpc>
                          <a:spcPct val="115000"/>
                        </a:lnSpc>
                        <a:spcBef>
                          <a:spcPts val="0"/>
                        </a:spcBef>
                        <a:spcAft>
                          <a:spcPts val="0"/>
                        </a:spcAft>
                      </a:pPr>
                      <a:r>
                        <a:rPr lang="ar-IQ" sz="14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IQ" sz="14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en-US" sz="1400" dirty="0">
                          <a:effectLst/>
                        </a:rPr>
                        <a:t>P</a:t>
                      </a:r>
                      <a:r>
                        <a:rPr lang="en-US" sz="1200" dirty="0">
                          <a:effectLst/>
                        </a:rPr>
                        <a:t>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pic>
        <p:nvPicPr>
          <p:cNvPr id="7" name="Picture 10"/>
          <p:cNvPicPr/>
          <p:nvPr/>
        </p:nvPicPr>
        <p:blipFill>
          <a:blip r:embed="rId2">
            <a:extLst>
              <a:ext uri="{28A0092B-C50C-407E-A947-70E740481C1C}">
                <a14:useLocalDpi xmlns:a14="http://schemas.microsoft.com/office/drawing/2010/main" val="0"/>
              </a:ext>
            </a:extLst>
          </a:blip>
          <a:stretch>
            <a:fillRect/>
          </a:stretch>
        </p:blipFill>
        <p:spPr>
          <a:xfrm>
            <a:off x="2680348" y="3845257"/>
            <a:ext cx="6163400" cy="740391"/>
          </a:xfrm>
          <a:prstGeom prst="rect">
            <a:avLst/>
          </a:prstGeom>
        </p:spPr>
      </p:pic>
    </p:spTree>
    <p:extLst>
      <p:ext uri="{BB962C8B-B14F-4D97-AF65-F5344CB8AC3E}">
        <p14:creationId xmlns:p14="http://schemas.microsoft.com/office/powerpoint/2010/main" val="12989803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ar-IQ" b="1" dirty="0"/>
              <a:t> 6.6.3 </a:t>
            </a:r>
            <a:r>
              <a:rPr lang="en-US" b="1" dirty="0"/>
              <a:t> </a:t>
            </a:r>
            <a:r>
              <a:rPr lang="en-US" b="1" u="sng" dirty="0"/>
              <a:t>Priority Scheduling</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a:buNone/>
            </a:pPr>
            <a:r>
              <a:rPr lang="en-US" dirty="0"/>
              <a:t> </a:t>
            </a:r>
            <a:r>
              <a:rPr lang="en-US" u="sng" dirty="0"/>
              <a:t>For example</a:t>
            </a:r>
            <a:r>
              <a:rPr lang="en-US" dirty="0"/>
              <a:t> time limit, memory requirements, the number of open files and the radio of average I/O burst to average CPU burst been used in computing priority.</a:t>
            </a:r>
          </a:p>
          <a:p>
            <a:pPr marL="0" indent="0" algn="l">
              <a:buNone/>
            </a:pPr>
            <a:r>
              <a:rPr lang="en-US" dirty="0"/>
              <a:t> </a:t>
            </a:r>
          </a:p>
          <a:p>
            <a:pPr marL="0" indent="0" algn="l">
              <a:buNone/>
            </a:pPr>
            <a:r>
              <a:rPr lang="en-US" dirty="0"/>
              <a:t>     External priorities are set by criteria that arc external to .the O/S, such as the importance of the process,. The type and amount of funds being paid for computer are or political factors.</a:t>
            </a:r>
          </a:p>
          <a:p>
            <a:pPr marL="0" indent="0" algn="l">
              <a:buNone/>
            </a:pPr>
            <a:r>
              <a:rPr lang="en-US" dirty="0"/>
              <a:t>           Priority scheduling can be either preemptive or non preemptive. When a process arrives at ready queue its priority is compared with the priority currently running process. A preemptive priority Alg. will preempt the CPU if the priority of the newly arrived process is higher than is the priority of the currently running process.</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42117815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ar-IQ" b="1" dirty="0"/>
              <a:t> 6.6.3 </a:t>
            </a:r>
            <a:r>
              <a:rPr lang="en-US" b="1" dirty="0"/>
              <a:t> </a:t>
            </a:r>
            <a:r>
              <a:rPr lang="en-US" b="1" u="sng" dirty="0"/>
              <a:t>Priority Scheduling</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a:buNone/>
            </a:pPr>
            <a:r>
              <a:rPr lang="en-US" dirty="0"/>
              <a:t> A non preemptive priority sell. Alg. will simply put the new process at the head of the ready queue. </a:t>
            </a:r>
          </a:p>
          <a:p>
            <a:pPr marL="0" indent="0" algn="l">
              <a:buNone/>
            </a:pPr>
            <a:r>
              <a:rPr lang="en-US" dirty="0"/>
              <a:t>       A major problem with this Alg. is indefinite blocking or </a:t>
            </a:r>
            <a:r>
              <a:rPr lang="en-US" b="1" u="sng" dirty="0"/>
              <a:t>starvation</a:t>
            </a:r>
            <a:r>
              <a:rPr lang="en-US" dirty="0"/>
              <a:t>. A process that is ready to run but lacking the CPU can be considered blocked waiting for the CPU. A priority Alg. can leave some low—priority process waiting indefinitely for the CPU. </a:t>
            </a:r>
          </a:p>
          <a:p>
            <a:pPr marL="0" indent="0" algn="l">
              <a:buNone/>
            </a:pPr>
            <a:r>
              <a:rPr lang="en-US" dirty="0"/>
              <a:t>The solution to the this problem is </a:t>
            </a:r>
            <a:r>
              <a:rPr lang="en-US" b="1" u="sng" dirty="0"/>
              <a:t>Aging</a:t>
            </a:r>
            <a:r>
              <a:rPr lang="en-US" dirty="0"/>
              <a:t>.</a:t>
            </a:r>
          </a:p>
          <a:p>
            <a:pPr marL="0" indent="0" algn="l">
              <a:buNone/>
            </a:pPr>
            <a:r>
              <a:rPr lang="en-US" dirty="0"/>
              <a:t> Aging is a technique of gradually increasing the priority of processes that wait in the system for a long time.</a:t>
            </a:r>
          </a:p>
          <a:p>
            <a:pPr marL="0" indent="0" algn="l">
              <a:buNone/>
            </a:pPr>
            <a:r>
              <a:rPr lang="en-US" dirty="0"/>
              <a:t>     </a:t>
            </a:r>
            <a:r>
              <a:rPr lang="en-US" u="sng" dirty="0"/>
              <a:t>Example </a:t>
            </a:r>
            <a:r>
              <a:rPr lang="en-US" dirty="0"/>
              <a:t>If priority range from 0 (low) to 127 (high) we could increment the priority of a waiting process, by 1 every 15 minutes. </a:t>
            </a: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5962662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a:r>
              <a:rPr lang="en-US" b="1" u="sng" dirty="0"/>
              <a:t>6.6.4 Round—Robin scheduling</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a:buNone/>
            </a:pPr>
            <a:r>
              <a:rPr lang="en-US" dirty="0"/>
              <a:t>The RR is designed especially for time—sharing systems. It is similar to FCFS scheduling but preemption is added to switch between processes.</a:t>
            </a:r>
          </a:p>
          <a:p>
            <a:pPr marL="0" indent="0" algn="l">
              <a:buNone/>
            </a:pPr>
            <a:r>
              <a:rPr lang="en-US" dirty="0"/>
              <a:t>      A small unit of time called a time quantum or time slice is defined. A time quantum is generally from 10-100 milliseconds:</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6135362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6.6.4 Round—Robin scheduling</a:t>
            </a:r>
            <a:endParaRPr lang="en-US" dirty="0"/>
          </a:p>
        </p:txBody>
      </p:sp>
      <p:sp>
        <p:nvSpPr>
          <p:cNvPr id="3" name="عنصر نائب للمحتوى 2"/>
          <p:cNvSpPr>
            <a:spLocks noGrp="1"/>
          </p:cNvSpPr>
          <p:nvPr>
            <p:ph idx="1"/>
          </p:nvPr>
        </p:nvSpPr>
        <p:spPr>
          <a:xfrm>
            <a:off x="838200" y="1050878"/>
            <a:ext cx="10515600" cy="5807122"/>
          </a:xfrm>
        </p:spPr>
        <p:txBody>
          <a:bodyPr>
            <a:normAutofit fontScale="92500" lnSpcReduction="20000"/>
          </a:bodyPr>
          <a:lstStyle/>
          <a:p>
            <a:pPr marL="0" indent="0" algn="l">
              <a:buNone/>
            </a:pPr>
            <a:r>
              <a:rPr lang="en-US" dirty="0"/>
              <a:t> The ready queue is treated as a circular queue, the CPU scheduler goes around the ready queue allocating the CPU to each process for a time interval of up to 1 time quantum.</a:t>
            </a:r>
          </a:p>
          <a:p>
            <a:pPr marL="0" indent="0" algn="l">
              <a:buNone/>
            </a:pPr>
            <a:r>
              <a:rPr lang="en-US" dirty="0"/>
              <a:t> One of two things will then happen: </a:t>
            </a:r>
          </a:p>
          <a:p>
            <a:pPr marL="0" indent="0" algn="l">
              <a:buNone/>
            </a:pPr>
            <a:r>
              <a:rPr lang="en-US" b="1" dirty="0"/>
              <a:t>a.</a:t>
            </a:r>
            <a:r>
              <a:rPr lang="en-US" dirty="0"/>
              <a:t> The process may have a CPU burst of less than 1 TQ. In this case the process itself will release the CPU voluntarily. The scheduler will then proceed to the next process in the ready queue.</a:t>
            </a:r>
          </a:p>
          <a:p>
            <a:pPr marL="0" indent="0" algn="l">
              <a:buNone/>
            </a:pPr>
            <a:r>
              <a:rPr lang="en-US" b="1" dirty="0"/>
              <a:t> b.</a:t>
            </a:r>
            <a:r>
              <a:rPr lang="en-US" dirty="0"/>
              <a:t> If the CPU burst of the currently running process is longer than I time queue, the timer will go off and will cause an interrupt to the 0/S. A context switch will be executed and the process will be put at the tail of the ready queue. </a:t>
            </a:r>
          </a:p>
          <a:p>
            <a:pPr marL="0" indent="0" algn="l">
              <a:buNone/>
            </a:pPr>
            <a:r>
              <a:rPr lang="en-US" dirty="0"/>
              <a:t>     The CPU scheduler will then select the next process in the ready queue. </a:t>
            </a:r>
          </a:p>
          <a:p>
            <a:pPr marL="0" indent="0" algn="l">
              <a:buNone/>
            </a:pPr>
            <a:r>
              <a:rPr lang="en-US" dirty="0"/>
              <a:t>      The A.W.T in RR is often quite long.</a:t>
            </a:r>
          </a:p>
          <a:p>
            <a:pPr marL="0" indent="0" algn="l">
              <a:buNone/>
            </a:pPr>
            <a:r>
              <a:rPr lang="en-US" u="sng" dirty="0"/>
              <a:t> Example</a:t>
            </a:r>
            <a:r>
              <a:rPr lang="en-US" dirty="0"/>
              <a:t>: </a:t>
            </a:r>
          </a:p>
          <a:p>
            <a:pPr marL="0" indent="0" algn="l">
              <a:buNone/>
            </a:pPr>
            <a:r>
              <a:rPr lang="en-US" dirty="0"/>
              <a:t>       Consider the following set of processes that arrive at time 0 with the length of CPU—burst time given in milliseconds:</a:t>
            </a: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10782660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6.6.4 Round—Robin scheduling</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rtl="0">
              <a:buNone/>
            </a:pPr>
            <a:endParaRPr lang="en-US" dirty="0"/>
          </a:p>
          <a:p>
            <a:pPr marL="0" indent="0" algn="l" rtl="0">
              <a:buNone/>
            </a:pPr>
            <a:endParaRPr lang="en-US" dirty="0" smtClean="0"/>
          </a:p>
          <a:p>
            <a:pPr marL="0" indent="0" algn="l" rtl="0">
              <a:buNone/>
            </a:pPr>
            <a:endParaRPr lang="en-US" dirty="0" smtClean="0"/>
          </a:p>
          <a:p>
            <a:pPr marL="0" indent="0" algn="l" rtl="0">
              <a:buNone/>
            </a:pPr>
            <a:endParaRPr lang="en-US" dirty="0"/>
          </a:p>
          <a:p>
            <a:pPr marL="0" indent="0" algn="l" rtl="0">
              <a:buNone/>
            </a:pPr>
            <a:r>
              <a:rPr lang="en-US" dirty="0"/>
              <a:t>If we use a TQ=4 milliseconds we can get the following Gantt chart</a:t>
            </a:r>
            <a:r>
              <a:rPr lang="en-US" dirty="0" smtClean="0"/>
              <a:t>:</a:t>
            </a:r>
          </a:p>
          <a:p>
            <a:pPr marL="0" indent="0" algn="l" rtl="0">
              <a:buNone/>
            </a:pPr>
            <a:endParaRPr lang="en-US" dirty="0"/>
          </a:p>
          <a:p>
            <a:pPr marL="0" indent="0" algn="l" rtl="0">
              <a:buNone/>
            </a:pPr>
            <a:endParaRPr lang="en-US" dirty="0" smtClean="0"/>
          </a:p>
          <a:p>
            <a:pPr marL="0" indent="0" algn="l" rtl="0">
              <a:buNone/>
            </a:pPr>
            <a:endParaRPr lang="en-US" dirty="0"/>
          </a:p>
          <a:p>
            <a:pPr marL="0" indent="0" algn="l" rtl="0">
              <a:buNone/>
            </a:pPr>
            <a:r>
              <a:rPr lang="en-US" dirty="0"/>
              <a:t>The A.W.T is  17/3 =5.66 milliseconds</a:t>
            </a:r>
          </a:p>
          <a:p>
            <a:pPr marL="0" indent="0" algn="l" rtl="0">
              <a:buNone/>
            </a:pPr>
            <a:endParaRPr lang="en-US" dirty="0" smtClean="0"/>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7" name="جدول 6"/>
          <p:cNvGraphicFramePr>
            <a:graphicFrameLocks noGrp="1"/>
          </p:cNvGraphicFramePr>
          <p:nvPr>
            <p:extLst/>
          </p:nvPr>
        </p:nvGraphicFramePr>
        <p:xfrm>
          <a:off x="3603009" y="1381513"/>
          <a:ext cx="4626591" cy="1402632"/>
        </p:xfrm>
        <a:graphic>
          <a:graphicData uri="http://schemas.openxmlformats.org/drawingml/2006/table">
            <a:tbl>
              <a:tblPr rtl="1" firstRow="1" firstCol="1" bandRow="1">
                <a:tableStyleId>{5940675A-B579-460E-94D1-54222C63F5DA}</a:tableStyleId>
              </a:tblPr>
              <a:tblGrid>
                <a:gridCol w="2400463"/>
                <a:gridCol w="2226128"/>
              </a:tblGrid>
              <a:tr h="350658">
                <a:tc>
                  <a:txBody>
                    <a:bodyPr/>
                    <a:lstStyle/>
                    <a:p>
                      <a:pPr marL="0" marR="0" algn="ctr" rtl="1">
                        <a:lnSpc>
                          <a:spcPct val="115000"/>
                        </a:lnSpc>
                        <a:spcBef>
                          <a:spcPts val="0"/>
                        </a:spcBef>
                        <a:spcAft>
                          <a:spcPts val="0"/>
                        </a:spcAft>
                      </a:pPr>
                      <a:r>
                        <a:rPr lang="en-US" sz="1400" dirty="0">
                          <a:effectLst/>
                        </a:rPr>
                        <a:t>Burst time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en-US" sz="1400" dirty="0">
                          <a:effectLst/>
                        </a:rPr>
                        <a:t>process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50658">
                <a:tc>
                  <a:txBody>
                    <a:bodyPr/>
                    <a:lstStyle/>
                    <a:p>
                      <a:pPr marL="0" marR="0" algn="ctr" rtl="1">
                        <a:lnSpc>
                          <a:spcPct val="115000"/>
                        </a:lnSpc>
                        <a:spcBef>
                          <a:spcPts val="0"/>
                        </a:spcBef>
                        <a:spcAft>
                          <a:spcPts val="0"/>
                        </a:spcAft>
                      </a:pPr>
                      <a:r>
                        <a:rPr lang="ar-IQ" sz="1400">
                          <a:effectLst/>
                        </a:rPr>
                        <a:t>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en-US" sz="1400">
                          <a:effectLst/>
                        </a:rPr>
                        <a:t>P</a:t>
                      </a: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50658">
                <a:tc>
                  <a:txBody>
                    <a:bodyPr/>
                    <a:lstStyle/>
                    <a:p>
                      <a:pPr marL="0" marR="0" algn="ctr" rtl="1">
                        <a:lnSpc>
                          <a:spcPct val="115000"/>
                        </a:lnSpc>
                        <a:spcBef>
                          <a:spcPts val="0"/>
                        </a:spcBef>
                        <a:spcAft>
                          <a:spcPts val="0"/>
                        </a:spcAft>
                      </a:pPr>
                      <a:r>
                        <a:rPr lang="ar-IQ" sz="14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en-US" sz="1400">
                          <a:effectLst/>
                        </a:rPr>
                        <a:t>P</a:t>
                      </a:r>
                      <a:r>
                        <a:rPr lang="en-US"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50658">
                <a:tc>
                  <a:txBody>
                    <a:bodyPr/>
                    <a:lstStyle/>
                    <a:p>
                      <a:pPr marL="0" marR="0" algn="ctr" rtl="1">
                        <a:lnSpc>
                          <a:spcPct val="115000"/>
                        </a:lnSpc>
                        <a:spcBef>
                          <a:spcPts val="0"/>
                        </a:spcBef>
                        <a:spcAft>
                          <a:spcPts val="0"/>
                        </a:spcAft>
                      </a:pPr>
                      <a:r>
                        <a:rPr lang="ar-IQ" sz="14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en-US" sz="1400" dirty="0">
                          <a:effectLst/>
                        </a:rPr>
                        <a:t>P</a:t>
                      </a:r>
                      <a:r>
                        <a:rPr lang="en-US" sz="1200" dirty="0">
                          <a:effectLst/>
                        </a:rPr>
                        <a:t>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pic>
        <p:nvPicPr>
          <p:cNvPr id="11" name="Picture 11"/>
          <p:cNvPicPr/>
          <p:nvPr/>
        </p:nvPicPr>
        <p:blipFill>
          <a:blip r:embed="rId2">
            <a:extLst>
              <a:ext uri="{28A0092B-C50C-407E-A947-70E740481C1C}">
                <a14:useLocalDpi xmlns:a14="http://schemas.microsoft.com/office/drawing/2010/main" val="0"/>
              </a:ext>
            </a:extLst>
          </a:blip>
          <a:stretch>
            <a:fillRect/>
          </a:stretch>
        </p:blipFill>
        <p:spPr>
          <a:xfrm>
            <a:off x="3587356" y="3603601"/>
            <a:ext cx="4451175" cy="1118524"/>
          </a:xfrm>
          <a:prstGeom prst="rect">
            <a:avLst/>
          </a:prstGeom>
        </p:spPr>
      </p:pic>
    </p:spTree>
    <p:extLst>
      <p:ext uri="{BB962C8B-B14F-4D97-AF65-F5344CB8AC3E}">
        <p14:creationId xmlns:p14="http://schemas.microsoft.com/office/powerpoint/2010/main" val="27944013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6.6.4 Round—Robin scheduling</a:t>
            </a:r>
            <a:endParaRPr lang="en-US" dirty="0"/>
          </a:p>
        </p:txBody>
      </p:sp>
      <p:sp>
        <p:nvSpPr>
          <p:cNvPr id="3" name="عنصر نائب للمحتوى 2"/>
          <p:cNvSpPr>
            <a:spLocks noGrp="1"/>
          </p:cNvSpPr>
          <p:nvPr>
            <p:ph idx="1"/>
          </p:nvPr>
        </p:nvSpPr>
        <p:spPr>
          <a:xfrm>
            <a:off x="838200" y="1050878"/>
            <a:ext cx="10515600" cy="5807122"/>
          </a:xfrm>
        </p:spPr>
        <p:txBody>
          <a:bodyPr>
            <a:normAutofit fontScale="92500" lnSpcReduction="10000"/>
          </a:bodyPr>
          <a:lstStyle/>
          <a:p>
            <a:pPr marL="0" indent="0" algn="l">
              <a:buNone/>
            </a:pPr>
            <a:r>
              <a:rPr lang="en-US" dirty="0"/>
              <a:t> In RR no process is allocated the CPU for more than 1 TQ. It a process CPU burst exceeds 1 TQ that process is preemptive and is put lack in RQ. There for the RR preemptive.</a:t>
            </a:r>
          </a:p>
          <a:p>
            <a:pPr marL="0" indent="0" algn="l">
              <a:buNone/>
            </a:pPr>
            <a:r>
              <a:rPr lang="en-US" dirty="0"/>
              <a:t>      If there are n process in the ready queue and the time quantum is q then each process gets 1/n of the CPU in chunks of at most q time units. Each process must wait no longer than (n-1*q) time units until its next time quantum. </a:t>
            </a:r>
            <a:endParaRPr lang="ar-IQ" dirty="0" smtClean="0"/>
          </a:p>
          <a:p>
            <a:pPr marL="0" indent="0" algn="l">
              <a:buNone/>
            </a:pPr>
            <a:r>
              <a:rPr lang="en-US" u="sng" dirty="0"/>
              <a:t>Example</a:t>
            </a:r>
            <a:r>
              <a:rPr lang="en-US" dirty="0"/>
              <a:t>:</a:t>
            </a:r>
          </a:p>
          <a:p>
            <a:pPr marL="0" indent="0" algn="l">
              <a:buNone/>
            </a:pPr>
            <a:r>
              <a:rPr lang="en-US" dirty="0"/>
              <a:t>          If there are five processes with a time quantum of 20 milliseconds then each process will get up to 20 milliseconds every 100 milliseconds.         The performance of RR is depends on the size of TQ. If the TQ is very large the RR is the same FCFS </a:t>
            </a:r>
            <a:r>
              <a:rPr lang="en-US" dirty="0" err="1"/>
              <a:t>AIg</a:t>
            </a:r>
            <a:r>
              <a:rPr lang="en-US" dirty="0"/>
              <a:t>. if the TQ is very small (1 millisecond) the RR is called processor sharing and appears (in theory) to the users as through each of n processes has it own processor running g at 1/n the speed of the real processor. </a:t>
            </a:r>
          </a:p>
          <a:p>
            <a:pPr marL="0" indent="0" algn="l">
              <a:buNone/>
            </a:pPr>
            <a:r>
              <a:rPr lang="en-US" dirty="0"/>
              <a:t>        If the TQ is small the context switches increased. </a:t>
            </a:r>
          </a:p>
          <a:p>
            <a:pPr marL="0" indent="0" algn="l">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38682363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6.6.4 Round—Robin scheduling</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a:buNone/>
            </a:pPr>
            <a:r>
              <a:rPr lang="en-US" u="sng" dirty="0" smtClean="0"/>
              <a:t>Example</a:t>
            </a:r>
            <a:r>
              <a:rPr lang="en-US" dirty="0"/>
              <a:t>:  </a:t>
            </a:r>
          </a:p>
          <a:p>
            <a:pPr marL="0" indent="0" algn="l">
              <a:buNone/>
            </a:pPr>
            <a:r>
              <a:rPr lang="en-US" dirty="0"/>
              <a:t>In the figure below we can see the effect of the TQ size on the context switches</a:t>
            </a:r>
            <a:r>
              <a:rPr lang="en-US" dirty="0" smtClean="0"/>
              <a:t>.</a:t>
            </a:r>
            <a:endParaRPr lang="ar-IQ" dirty="0" smtClean="0"/>
          </a:p>
          <a:p>
            <a:pPr marL="0" indent="0" algn="l">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6" name="Picture 12"/>
          <p:cNvPicPr/>
          <p:nvPr/>
        </p:nvPicPr>
        <p:blipFill>
          <a:blip r:embed="rId2">
            <a:extLst>
              <a:ext uri="{28A0092B-C50C-407E-A947-70E740481C1C}">
                <a14:useLocalDpi xmlns:a14="http://schemas.microsoft.com/office/drawing/2010/main" val="0"/>
              </a:ext>
            </a:extLst>
          </a:blip>
          <a:stretch>
            <a:fillRect/>
          </a:stretch>
        </p:blipFill>
        <p:spPr>
          <a:xfrm>
            <a:off x="2486308" y="2406953"/>
            <a:ext cx="7449261" cy="3843721"/>
          </a:xfrm>
          <a:prstGeom prst="rect">
            <a:avLst/>
          </a:prstGeom>
        </p:spPr>
      </p:pic>
    </p:spTree>
    <p:extLst>
      <p:ext uri="{BB962C8B-B14F-4D97-AF65-F5344CB8AC3E}">
        <p14:creationId xmlns:p14="http://schemas.microsoft.com/office/powerpoint/2010/main" val="35166041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dirty="0"/>
              <a:t>6.6.5 </a:t>
            </a:r>
            <a:r>
              <a:rPr lang="en-US" b="1" u="sng" dirty="0"/>
              <a:t>Multilevel Queue </a:t>
            </a:r>
            <a:r>
              <a:rPr lang="en-US" b="1" u="sng" dirty="0" smtClean="0"/>
              <a:t>Scheduling</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a:buNone/>
            </a:pPr>
            <a:r>
              <a:rPr lang="en-US" dirty="0"/>
              <a:t> A multilevel queue—scheduling algorithm partitions the Ready Queue into several separate queues. The processes are permanently assigned to one queue.   </a:t>
            </a:r>
          </a:p>
          <a:p>
            <a:pPr marL="0" indent="0" algn="l">
              <a:buNone/>
            </a:pPr>
            <a:r>
              <a:rPr lang="en-US" dirty="0"/>
              <a:t>     Each queue has its own scheduling algorithm.</a:t>
            </a:r>
          </a:p>
          <a:p>
            <a:pPr marL="0" indent="0" algn="l">
              <a:buNone/>
            </a:pPr>
            <a:r>
              <a:rPr lang="en-US" u="sng" dirty="0"/>
              <a:t>Example</a:t>
            </a:r>
            <a:r>
              <a:rPr lang="en-US" dirty="0"/>
              <a:t>: </a:t>
            </a:r>
          </a:p>
          <a:p>
            <a:pPr marL="0" indent="0" algn="l">
              <a:buNone/>
            </a:pPr>
            <a:r>
              <a:rPr lang="en-US" dirty="0"/>
              <a:t> - The foreground queue misfit be scheduled by an RR Alg. 80%.</a:t>
            </a:r>
          </a:p>
          <a:p>
            <a:pPr marL="0" indent="0" algn="l">
              <a:buNone/>
            </a:pPr>
            <a:r>
              <a:rPr lang="en-US" dirty="0"/>
              <a:t> — The background queue is scheduled by an FCFS </a:t>
            </a:r>
            <a:r>
              <a:rPr lang="en-US" dirty="0" err="1"/>
              <a:t>AIg</a:t>
            </a:r>
            <a:r>
              <a:rPr lang="en-US" dirty="0"/>
              <a:t>. 20%. </a:t>
            </a:r>
          </a:p>
          <a:p>
            <a:pPr marL="0" indent="0" algn="l">
              <a:buNone/>
            </a:pPr>
            <a:r>
              <a:rPr lang="en-US" dirty="0"/>
              <a:t>        In addition there must be scheduling between the queues which is implemented as a fixed--priority preemptive scheduling.</a:t>
            </a: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24075209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dirty="0"/>
              <a:t>6.6 </a:t>
            </a:r>
            <a:r>
              <a:rPr lang="en-US" b="1" u="sng" dirty="0"/>
              <a:t>Scheduling Algorithms  </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rtl="0">
              <a:buNone/>
            </a:pPr>
            <a:r>
              <a:rPr lang="en-US" dirty="0"/>
              <a:t> CPU Scheduling deals with the problem of deciding which of the processes in the ready queue is to be allocated the CPU. There are many different CPU scheduling Algorithms. We shall describe several of these algorithms:</a:t>
            </a: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41569582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dirty="0"/>
              <a:t>6.6.5 </a:t>
            </a:r>
            <a:r>
              <a:rPr lang="en-US" b="1" u="sng" dirty="0"/>
              <a:t>Multilevel Queue </a:t>
            </a:r>
            <a:r>
              <a:rPr lang="en-US" b="1" u="sng" dirty="0" smtClean="0"/>
              <a:t>Scheduling</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a:buNone/>
            </a:pPr>
            <a:r>
              <a:rPr lang="en-US" dirty="0"/>
              <a:t> </a:t>
            </a:r>
          </a:p>
          <a:p>
            <a:pPr marL="0" indent="0" algn="l">
              <a:buNone/>
            </a:pPr>
            <a:r>
              <a:rPr lang="en-US" dirty="0"/>
              <a:t>      The foreground queue may have absolute priority over the background queue. </a:t>
            </a:r>
          </a:p>
          <a:p>
            <a:pPr marL="0" indent="0" algn="l">
              <a:buNone/>
            </a:pPr>
            <a:r>
              <a:rPr lang="en-US" dirty="0"/>
              <a:t>     Assume we have a multilevel queue scheduling Alg. with five queues.</a:t>
            </a:r>
          </a:p>
          <a:p>
            <a:pPr marL="0" indent="0" algn="l">
              <a:buNone/>
            </a:pPr>
            <a:r>
              <a:rPr lang="en-US" dirty="0" smtClean="0"/>
              <a:t>1. System </a:t>
            </a:r>
            <a:r>
              <a:rPr lang="en-US" dirty="0"/>
              <a:t>processes.                           </a:t>
            </a:r>
            <a:endParaRPr lang="en-US" dirty="0" smtClean="0"/>
          </a:p>
          <a:p>
            <a:pPr marL="0" indent="0" algn="l">
              <a:buNone/>
            </a:pPr>
            <a:r>
              <a:rPr lang="en-US" dirty="0" smtClean="0"/>
              <a:t>2</a:t>
            </a:r>
            <a:r>
              <a:rPr lang="en-US" dirty="0"/>
              <a:t>. Interactive processes.                  </a:t>
            </a:r>
          </a:p>
          <a:p>
            <a:pPr marL="0" indent="0" algn="l">
              <a:buNone/>
            </a:pPr>
            <a:r>
              <a:rPr lang="en-US" dirty="0"/>
              <a:t>3. Interactive editing processes. </a:t>
            </a:r>
          </a:p>
          <a:p>
            <a:pPr marL="0" indent="0" algn="l">
              <a:buNone/>
            </a:pPr>
            <a:r>
              <a:rPr lang="en-US" dirty="0"/>
              <a:t>4. Batch processes. </a:t>
            </a:r>
          </a:p>
          <a:p>
            <a:pPr marL="0" indent="0" algn="l">
              <a:buNone/>
            </a:pPr>
            <a:r>
              <a:rPr lang="en-US" dirty="0"/>
              <a:t>5. Student processes</a:t>
            </a:r>
          </a:p>
          <a:p>
            <a:pPr marL="0" indent="0" algn="l">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6" name="Picture 13"/>
          <p:cNvPicPr/>
          <p:nvPr/>
        </p:nvPicPr>
        <p:blipFill>
          <a:blip r:embed="rId2">
            <a:extLst>
              <a:ext uri="{28A0092B-C50C-407E-A947-70E740481C1C}">
                <a14:useLocalDpi xmlns:a14="http://schemas.microsoft.com/office/drawing/2010/main" val="0"/>
              </a:ext>
            </a:extLst>
          </a:blip>
          <a:stretch>
            <a:fillRect/>
          </a:stretch>
        </p:blipFill>
        <p:spPr>
          <a:xfrm>
            <a:off x="5556250" y="3590959"/>
            <a:ext cx="5634914" cy="2605125"/>
          </a:xfrm>
          <a:prstGeom prst="rect">
            <a:avLst/>
          </a:prstGeom>
        </p:spPr>
      </p:pic>
    </p:spTree>
    <p:extLst>
      <p:ext uri="{BB962C8B-B14F-4D97-AF65-F5344CB8AC3E}">
        <p14:creationId xmlns:p14="http://schemas.microsoft.com/office/powerpoint/2010/main" val="39737198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dirty="0"/>
              <a:t>6.6.5 </a:t>
            </a:r>
            <a:r>
              <a:rPr lang="en-US" b="1" u="sng" dirty="0"/>
              <a:t>Multilevel Queue Scheduling</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a:buNone/>
            </a:pPr>
            <a:r>
              <a:rPr lang="en-US" dirty="0"/>
              <a:t> Each queue has absolute priority over lower—priority queues. No process in the batch queue for example could run unless the queues for system processes. Interactive processes and interactive editing processes were all empty.</a:t>
            </a:r>
          </a:p>
          <a:p>
            <a:pPr marL="0" indent="0" algn="l">
              <a:buNone/>
            </a:pPr>
            <a:r>
              <a:rPr lang="en-US" dirty="0"/>
              <a:t>   If an interactive editing process entered the ready queue process was running, the Batch process would be preempted</a:t>
            </a: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34117739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dirty="0" smtClean="0"/>
              <a:t>6.6.6</a:t>
            </a:r>
            <a:r>
              <a:rPr lang="en-US" dirty="0" smtClean="0"/>
              <a:t>  </a:t>
            </a:r>
            <a:r>
              <a:rPr lang="en-US" b="1" u="sng" dirty="0" smtClean="0"/>
              <a:t>Multilevel Feedback queues Scheduling</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rtl="0">
              <a:buNone/>
            </a:pPr>
            <a:r>
              <a:rPr lang="en-US" dirty="0"/>
              <a:t> In multilevel Sch. Alg. processes are permanently assigned to a queue on entry to the system. Processes do not move between queues.</a:t>
            </a:r>
          </a:p>
          <a:p>
            <a:pPr marL="0" indent="0" algn="l">
              <a:buNone/>
            </a:pPr>
            <a:r>
              <a:rPr lang="en-US" b="1" dirty="0"/>
              <a:t> -</a:t>
            </a:r>
            <a:r>
              <a:rPr lang="en-US" dirty="0"/>
              <a:t> In multilevel feedback queue allows a process to move between queues. The idea is to separate processes with different CPU-burst characteristics. If a process uses too much CPU time it will be moved to lower-priority queue. This scheme leaves I/O-bound and interactive processes in the high-priority queues.</a:t>
            </a:r>
          </a:p>
          <a:p>
            <a:pPr marL="0" indent="0" algn="l">
              <a:buNone/>
            </a:pPr>
            <a:r>
              <a:rPr lang="en-US" b="1" dirty="0"/>
              <a:t> -</a:t>
            </a:r>
            <a:r>
              <a:rPr lang="en-US" dirty="0"/>
              <a:t> A process that waits too long in low-priority queue may be moved to a higher-priority queue.</a:t>
            </a:r>
          </a:p>
          <a:p>
            <a:pPr marL="0" indent="0" algn="l">
              <a:buNone/>
            </a:pPr>
            <a:r>
              <a:rPr lang="en-US" dirty="0"/>
              <a:t>this farm aging prevents starvation. </a:t>
            </a: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17874243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dirty="0"/>
              <a:t>6.6.6</a:t>
            </a:r>
            <a:r>
              <a:rPr lang="en-US" dirty="0"/>
              <a:t>  </a:t>
            </a:r>
            <a:r>
              <a:rPr lang="en-US" b="1" u="sng" dirty="0"/>
              <a:t>Multilevel Feedback queues Scheduling</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a:buNone/>
            </a:pPr>
            <a:r>
              <a:rPr lang="en-US" u="sng" dirty="0"/>
              <a:t>Example</a:t>
            </a:r>
            <a:r>
              <a:rPr lang="en-US" dirty="0"/>
              <a:t>: </a:t>
            </a:r>
          </a:p>
          <a:p>
            <a:pPr marL="0" indent="0" algn="l">
              <a:buNone/>
            </a:pPr>
            <a:r>
              <a:rPr lang="en-US" dirty="0"/>
              <a:t>        Consider a MFBQ with three queues 0, 1, 2 as in the figure below. The scheduler first executes all processes in queue 0, only when queue 0 is empty will it execute processes in queue 1. Similarly processes in queue 2 will only be executed if queues 0 and I are empty.</a:t>
            </a:r>
          </a:p>
          <a:p>
            <a:pPr marL="0" indent="0" algn="l">
              <a:buNone/>
            </a:pPr>
            <a:r>
              <a:rPr lang="en-US" dirty="0"/>
              <a:t>      A process that arrives for queue I will preempt a process in queue 2. A process in queue I will in turn be preempted by a process arriving for queue 0. </a:t>
            </a:r>
          </a:p>
          <a:p>
            <a:pPr marL="0" indent="0" algn="l">
              <a:buNone/>
            </a:pPr>
            <a:r>
              <a:rPr lang="en-US" dirty="0"/>
              <a:t>      A process entering the ready queue is put in queue.</a:t>
            </a:r>
          </a:p>
          <a:p>
            <a:pPr marL="0" indent="0" algn="l">
              <a:buNone/>
            </a:pPr>
            <a:r>
              <a:rPr lang="en-US" dirty="0"/>
              <a:t>      A process in queue 0 is given a time quantum of 8 milliseconds. </a:t>
            </a:r>
          </a:p>
          <a:p>
            <a:pPr marL="0" indent="0" algn="l">
              <a:buNone/>
            </a:pPr>
            <a:r>
              <a:rPr lang="en-US" dirty="0"/>
              <a:t>     If it does not finish within this time it is moved to the tail of queue 1. If queue 0 is empty the process at the head of queue I is given a quantum of 16 milliseconds and so on.</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3450427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dirty="0"/>
              <a:t>6.6.6</a:t>
            </a:r>
            <a:r>
              <a:rPr lang="en-US" dirty="0"/>
              <a:t>  </a:t>
            </a:r>
            <a:r>
              <a:rPr lang="en-US" b="1" u="sng" dirty="0"/>
              <a:t>Multilevel Feedback queues Scheduling</a:t>
            </a:r>
            <a:endParaRPr lang="en-US" dirty="0"/>
          </a:p>
        </p:txBody>
      </p:sp>
      <p:sp>
        <p:nvSpPr>
          <p:cNvPr id="3" name="عنصر نائب للمحتوى 2"/>
          <p:cNvSpPr>
            <a:spLocks noGrp="1"/>
          </p:cNvSpPr>
          <p:nvPr>
            <p:ph idx="1"/>
          </p:nvPr>
        </p:nvSpPr>
        <p:spPr>
          <a:xfrm>
            <a:off x="838200" y="1050878"/>
            <a:ext cx="10515600" cy="5807122"/>
          </a:xfrm>
        </p:spPr>
        <p:txBody>
          <a:bodyPr>
            <a:normAutofit fontScale="92500" lnSpcReduction="10000"/>
          </a:bodyPr>
          <a:lstStyle/>
          <a:p>
            <a:pPr marL="0" indent="0" algn="l" rtl="0">
              <a:buNone/>
            </a:pPr>
            <a:endParaRPr lang="en-US" dirty="0" smtClean="0"/>
          </a:p>
          <a:p>
            <a:pPr marL="0" indent="0" algn="l" rtl="0">
              <a:buNone/>
            </a:pPr>
            <a:endParaRPr lang="en-US" dirty="0" smtClean="0"/>
          </a:p>
          <a:p>
            <a:pPr marL="0" indent="0" algn="l" rtl="0">
              <a:buNone/>
            </a:pPr>
            <a:endParaRPr lang="en-US" dirty="0"/>
          </a:p>
          <a:p>
            <a:pPr marL="0" indent="0" algn="l" rtl="0">
              <a:buNone/>
            </a:pPr>
            <a:endParaRPr lang="en-US" dirty="0" smtClean="0"/>
          </a:p>
          <a:p>
            <a:pPr marL="0" indent="0" algn="l" rtl="0">
              <a:buNone/>
            </a:pPr>
            <a:endParaRPr lang="en-US" dirty="0"/>
          </a:p>
          <a:p>
            <a:pPr marL="0" indent="0" algn="l">
              <a:buNone/>
            </a:pPr>
            <a:r>
              <a:rPr lang="en-US" dirty="0"/>
              <a:t> In general a MLFQ is defined by the following parameters:</a:t>
            </a:r>
          </a:p>
          <a:p>
            <a:pPr marL="0" indent="0" algn="l">
              <a:buNone/>
            </a:pPr>
            <a:r>
              <a:rPr lang="en-US" dirty="0"/>
              <a:t> * The number of queues.                                                                                     </a:t>
            </a:r>
          </a:p>
          <a:p>
            <a:pPr marL="0" indent="0" algn="l">
              <a:buNone/>
            </a:pPr>
            <a:r>
              <a:rPr lang="en-US" dirty="0"/>
              <a:t> *  The sch. Alg. far each queue. </a:t>
            </a:r>
          </a:p>
          <a:p>
            <a:pPr marL="0" indent="0" algn="l">
              <a:buNone/>
            </a:pPr>
            <a:r>
              <a:rPr lang="ar-IQ" dirty="0"/>
              <a:t> </a:t>
            </a:r>
            <a:r>
              <a:rPr lang="en-US" dirty="0"/>
              <a:t>*  The method used to determine when to upgrade a process to a                       higher—priority queue. </a:t>
            </a:r>
          </a:p>
          <a:p>
            <a:pPr marL="0" indent="0" algn="l">
              <a:buNone/>
            </a:pPr>
            <a:r>
              <a:rPr lang="en-US" dirty="0"/>
              <a:t> *  The method used to determine when to demote a process to lower—        priority queue. </a:t>
            </a:r>
          </a:p>
          <a:p>
            <a:pPr marL="0" indent="0" algn="l">
              <a:buNone/>
            </a:pPr>
            <a:r>
              <a:rPr lang="en-US" dirty="0"/>
              <a:t> * The method used to determine which queue a process will enter when       that process needs service</a:t>
            </a: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6" name="Picture 14"/>
          <p:cNvPicPr/>
          <p:nvPr/>
        </p:nvPicPr>
        <p:blipFill>
          <a:blip r:embed="rId2">
            <a:extLst>
              <a:ext uri="{28A0092B-C50C-407E-A947-70E740481C1C}">
                <a14:useLocalDpi xmlns:a14="http://schemas.microsoft.com/office/drawing/2010/main" val="0"/>
              </a:ext>
            </a:extLst>
          </a:blip>
          <a:stretch>
            <a:fillRect/>
          </a:stretch>
        </p:blipFill>
        <p:spPr>
          <a:xfrm>
            <a:off x="2961564" y="1047465"/>
            <a:ext cx="6591868" cy="2146111"/>
          </a:xfrm>
          <a:prstGeom prst="rect">
            <a:avLst/>
          </a:prstGeom>
        </p:spPr>
      </p:pic>
    </p:spTree>
    <p:extLst>
      <p:ext uri="{BB962C8B-B14F-4D97-AF65-F5344CB8AC3E}">
        <p14:creationId xmlns:p14="http://schemas.microsoft.com/office/powerpoint/2010/main" val="34031926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dirty="0"/>
              <a:t>6.6.6</a:t>
            </a:r>
            <a:r>
              <a:rPr lang="en-US" dirty="0"/>
              <a:t>  </a:t>
            </a:r>
            <a:r>
              <a:rPr lang="en-US" b="1" u="sng" dirty="0"/>
              <a:t>Multilevel Feedback queues Scheduling</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a:buNone/>
            </a:pPr>
            <a:r>
              <a:rPr lang="en-US" u="sng" dirty="0"/>
              <a:t>Example</a:t>
            </a:r>
            <a:r>
              <a:rPr lang="en-US" dirty="0"/>
              <a:t>: </a:t>
            </a:r>
          </a:p>
          <a:p>
            <a:pPr marL="0" indent="0" algn="l" rtl="0">
              <a:buNone/>
            </a:pPr>
            <a:r>
              <a:rPr lang="en-US" dirty="0"/>
              <a:t>            Consider a MLFBQ with three queues numbered from 0-2 where queue 0  T.Q = 8, queue 1  T.Q = 16 and FCFS for queue 2. Assume we have the following five processes their arrival time and Burst—time as indicate in the table below. Draw the Gantt Chart to show the execution of each process and calculate the A.W.T and A.T.A.T</a:t>
            </a:r>
            <a:r>
              <a:rPr lang="en-US" dirty="0" smtClean="0"/>
              <a:t>.</a:t>
            </a:r>
          </a:p>
          <a:p>
            <a:pPr marL="0" indent="0" algn="l" rtl="0">
              <a:buNone/>
            </a:pPr>
            <a:endParaRPr lang="en-US" dirty="0"/>
          </a:p>
          <a:p>
            <a:pPr marL="0" indent="0" algn="l" rtl="0">
              <a:buNone/>
            </a:pPr>
            <a:r>
              <a:rPr lang="en-US" dirty="0"/>
              <a:t>Queu0 P4P1P2P5P3  </a:t>
            </a:r>
          </a:p>
          <a:p>
            <a:pPr marL="0" indent="0" algn="l">
              <a:buNone/>
            </a:pPr>
            <a:r>
              <a:rPr lang="en-US" dirty="0"/>
              <a:t>Queu1  P1P2P5P3</a:t>
            </a:r>
          </a:p>
          <a:p>
            <a:pPr marL="0" indent="0" algn="l">
              <a:buNone/>
            </a:pPr>
            <a:r>
              <a:rPr lang="en-US" dirty="0"/>
              <a:t>Queu2    P2P5P3</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 name="جدول 3"/>
          <p:cNvGraphicFramePr>
            <a:graphicFrameLocks noGrp="1"/>
          </p:cNvGraphicFramePr>
          <p:nvPr>
            <p:extLst/>
          </p:nvPr>
        </p:nvGraphicFramePr>
        <p:xfrm>
          <a:off x="4485139" y="3848667"/>
          <a:ext cx="5423135" cy="2056915"/>
        </p:xfrm>
        <a:graphic>
          <a:graphicData uri="http://schemas.openxmlformats.org/drawingml/2006/table">
            <a:tbl>
              <a:tblPr rtl="1" firstRow="1" firstCol="1" bandRow="1">
                <a:tableStyleId>{5940675A-B579-460E-94D1-54222C63F5DA}</a:tableStyleId>
              </a:tblPr>
              <a:tblGrid>
                <a:gridCol w="795393"/>
                <a:gridCol w="940010"/>
                <a:gridCol w="1229244"/>
                <a:gridCol w="1373861"/>
                <a:gridCol w="1084627"/>
              </a:tblGrid>
              <a:tr h="293845">
                <a:tc>
                  <a:txBody>
                    <a:bodyPr/>
                    <a:lstStyle/>
                    <a:p>
                      <a:pPr marL="0" marR="0" algn="ctr" rtl="1">
                        <a:lnSpc>
                          <a:spcPct val="115000"/>
                        </a:lnSpc>
                        <a:spcBef>
                          <a:spcPts val="0"/>
                        </a:spcBef>
                        <a:spcAft>
                          <a:spcPts val="0"/>
                        </a:spcAft>
                        <a:tabLst>
                          <a:tab pos="640715" algn="l"/>
                        </a:tabLst>
                      </a:pPr>
                      <a:r>
                        <a:rPr lang="en-US" sz="1400">
                          <a:effectLst/>
                        </a:rPr>
                        <a:t>A.T.A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en-US" sz="1400">
                          <a:effectLst/>
                        </a:rPr>
                        <a:t>W.T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en-US" sz="1400">
                          <a:effectLst/>
                        </a:rPr>
                        <a:t>Burst time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en-US" sz="1400">
                          <a:effectLst/>
                        </a:rPr>
                        <a:t>Arrival time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en-US" sz="1400">
                          <a:effectLst/>
                        </a:rPr>
                        <a:t>process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3845">
                <a:tc>
                  <a:txBody>
                    <a:bodyPr/>
                    <a:lstStyle/>
                    <a:p>
                      <a:pPr marL="0" marR="0" algn="ctr" rtl="1">
                        <a:lnSpc>
                          <a:spcPct val="115000"/>
                        </a:lnSpc>
                        <a:spcBef>
                          <a:spcPts val="0"/>
                        </a:spcBef>
                        <a:spcAft>
                          <a:spcPts val="0"/>
                        </a:spcAft>
                        <a:tabLst>
                          <a:tab pos="640715" algn="l"/>
                        </a:tabLst>
                      </a:pPr>
                      <a:r>
                        <a:rPr lang="ar-IQ" sz="1400">
                          <a:effectLst/>
                        </a:rPr>
                        <a:t>76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ar-IQ" sz="1400">
                          <a:effectLst/>
                        </a:rPr>
                        <a:t>56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ar-IQ" sz="1400">
                          <a:effectLst/>
                        </a:rPr>
                        <a:t>20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ar-IQ" sz="1400">
                          <a:effectLst/>
                        </a:rPr>
                        <a:t>10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en-US" sz="1400">
                          <a:effectLst/>
                        </a:rPr>
                        <a:t>P1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3845">
                <a:tc>
                  <a:txBody>
                    <a:bodyPr/>
                    <a:lstStyle/>
                    <a:p>
                      <a:pPr marL="0" marR="0" algn="ctr" rtl="1">
                        <a:lnSpc>
                          <a:spcPct val="115000"/>
                        </a:lnSpc>
                        <a:spcBef>
                          <a:spcPts val="0"/>
                        </a:spcBef>
                        <a:spcAft>
                          <a:spcPts val="0"/>
                        </a:spcAft>
                        <a:tabLst>
                          <a:tab pos="640715" algn="l"/>
                        </a:tabLst>
                      </a:pPr>
                      <a:r>
                        <a:rPr lang="ar-IQ" sz="1400">
                          <a:effectLst/>
                        </a:rPr>
                        <a:t>95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ar-IQ" sz="1400">
                          <a:effectLst/>
                        </a:rPr>
                        <a:t>65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ar-IQ" sz="1400">
                          <a:effectLst/>
                        </a:rPr>
                        <a:t>30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ar-IQ" sz="14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en-US" sz="1400">
                          <a:effectLst/>
                        </a:rPr>
                        <a:t>P2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3845">
                <a:tc>
                  <a:txBody>
                    <a:bodyPr/>
                    <a:lstStyle/>
                    <a:p>
                      <a:pPr marL="0" marR="0" algn="ctr" rtl="1">
                        <a:lnSpc>
                          <a:spcPct val="115000"/>
                        </a:lnSpc>
                        <a:spcBef>
                          <a:spcPts val="0"/>
                        </a:spcBef>
                        <a:spcAft>
                          <a:spcPts val="0"/>
                        </a:spcAft>
                        <a:tabLst>
                          <a:tab pos="640715" algn="l"/>
                        </a:tabLst>
                      </a:pPr>
                      <a:r>
                        <a:rPr lang="ar-IQ" sz="1400">
                          <a:effectLst/>
                        </a:rPr>
                        <a:t>90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ar-IQ" sz="1400">
                          <a:effectLst/>
                        </a:rPr>
                        <a:t>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ar-IQ" sz="1400">
                          <a:effectLst/>
                        </a:rPr>
                        <a:t>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ar-IQ" sz="1400">
                          <a:effectLst/>
                        </a:rPr>
                        <a:t>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en-US" sz="1400">
                          <a:effectLst/>
                        </a:rPr>
                        <a:t>P3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3845">
                <a:tc>
                  <a:txBody>
                    <a:bodyPr/>
                    <a:lstStyle/>
                    <a:p>
                      <a:pPr marL="0" marR="0" algn="ctr" rtl="1">
                        <a:lnSpc>
                          <a:spcPct val="115000"/>
                        </a:lnSpc>
                        <a:spcBef>
                          <a:spcPts val="0"/>
                        </a:spcBef>
                        <a:spcAft>
                          <a:spcPts val="0"/>
                        </a:spcAft>
                        <a:tabLst>
                          <a:tab pos="640715" algn="l"/>
                        </a:tabLst>
                      </a:pPr>
                      <a:r>
                        <a:rPr lang="ar-IQ" sz="1400">
                          <a:effectLst/>
                        </a:rPr>
                        <a:t>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ar-IQ" sz="1400">
                          <a:effectLst/>
                        </a:rPr>
                        <a:t>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ar-IQ" sz="1400">
                          <a:effectLst/>
                        </a:rPr>
                        <a:t>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ar-IQ" sz="1400">
                          <a:effectLst/>
                        </a:rPr>
                        <a:t>35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en-US" sz="1400">
                          <a:effectLst/>
                        </a:rPr>
                        <a:t>P4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3845">
                <a:tc>
                  <a:txBody>
                    <a:bodyPr/>
                    <a:lstStyle/>
                    <a:p>
                      <a:pPr marL="0" marR="0" algn="ctr" rtl="1">
                        <a:lnSpc>
                          <a:spcPct val="115000"/>
                        </a:lnSpc>
                        <a:spcBef>
                          <a:spcPts val="0"/>
                        </a:spcBef>
                        <a:spcAft>
                          <a:spcPts val="0"/>
                        </a:spcAft>
                        <a:tabLst>
                          <a:tab pos="640715" algn="l"/>
                        </a:tabLst>
                      </a:pPr>
                      <a:r>
                        <a:rPr lang="ar-IQ" sz="1400">
                          <a:effectLst/>
                        </a:rPr>
                        <a:t>91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ar-IQ" sz="1400">
                          <a:effectLst/>
                        </a:rPr>
                        <a:t>63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ar-IQ" sz="1400">
                          <a:effectLst/>
                        </a:rPr>
                        <a:t>28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ar-IQ" sz="14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en-US" sz="1400">
                          <a:effectLst/>
                        </a:rPr>
                        <a:t>P5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3845">
                <a:tc>
                  <a:txBody>
                    <a:bodyPr/>
                    <a:lstStyle/>
                    <a:p>
                      <a:pPr marL="0" marR="0" algn="ctr" rtl="1">
                        <a:lnSpc>
                          <a:spcPct val="115000"/>
                        </a:lnSpc>
                        <a:spcBef>
                          <a:spcPts val="0"/>
                        </a:spcBef>
                        <a:spcAft>
                          <a:spcPts val="0"/>
                        </a:spcAft>
                        <a:tabLst>
                          <a:tab pos="640715" algn="l"/>
                        </a:tabLst>
                      </a:pPr>
                      <a:r>
                        <a:rPr lang="ar-IQ" sz="1400">
                          <a:effectLst/>
                        </a:rPr>
                        <a:t>359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ar-IQ" sz="1400">
                          <a:effectLst/>
                        </a:rPr>
                        <a:t>259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ar-IQ" sz="1400">
                          <a:effectLst/>
                        </a:rPr>
                        <a:t>100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ar-IQ"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640715" algn="l"/>
                        </a:tabLst>
                      </a:pPr>
                      <a:r>
                        <a:rPr lang="en-US" sz="14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6209596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dirty="0"/>
              <a:t>6.6.6</a:t>
            </a:r>
            <a:r>
              <a:rPr lang="en-US" dirty="0"/>
              <a:t>  </a:t>
            </a:r>
            <a:r>
              <a:rPr lang="en-US" b="1" u="sng" dirty="0"/>
              <a:t>Multilevel Feedback queues Scheduling</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rtl="0">
              <a:buNone/>
            </a:pPr>
            <a:endParaRPr lang="en-US" dirty="0"/>
          </a:p>
          <a:p>
            <a:pPr marL="0" indent="0" algn="l" rtl="0">
              <a:buNone/>
            </a:pPr>
            <a:endParaRPr lang="en-US" dirty="0" smtClean="0"/>
          </a:p>
          <a:p>
            <a:pPr marL="0" indent="0" algn="l" rtl="0">
              <a:buNone/>
            </a:pPr>
            <a:endParaRPr lang="en-US" dirty="0"/>
          </a:p>
          <a:p>
            <a:pPr marL="0" indent="0" algn="l" rtl="0">
              <a:buNone/>
            </a:pPr>
            <a:r>
              <a:rPr lang="en-US" dirty="0"/>
              <a:t>P1W.T = (24-10) + (74-32) = 14 + 42 = 56</a:t>
            </a:r>
          </a:p>
          <a:p>
            <a:pPr marL="0" indent="0" algn="l">
              <a:buNone/>
            </a:pPr>
            <a:r>
              <a:rPr lang="en-US" dirty="0"/>
              <a:t> P2 W.T = (16-5) + (58-42) + (94-74) = 11 + 34 + 20 = 65 </a:t>
            </a:r>
          </a:p>
          <a:p>
            <a:pPr marL="0" indent="0" algn="l">
              <a:buNone/>
            </a:pPr>
            <a:r>
              <a:rPr lang="en-US" dirty="0"/>
              <a:t>P3 W.T = (32-8) + (86-35) = 24 + 51 = 75 </a:t>
            </a:r>
          </a:p>
          <a:p>
            <a:pPr marL="0" indent="0" algn="l">
              <a:buNone/>
            </a:pPr>
            <a:r>
              <a:rPr lang="en-US" dirty="0"/>
              <a:t>P4 W.T = (35-35) = 0 </a:t>
            </a:r>
          </a:p>
          <a:p>
            <a:pPr marL="0" indent="0" algn="l">
              <a:buNone/>
            </a:pPr>
            <a:r>
              <a:rPr lang="en-US" dirty="0"/>
              <a:t>P5 W.T = (8-3) (42-16) + (90-58) = 5 + 26 + 32 = 63</a:t>
            </a:r>
          </a:p>
          <a:p>
            <a:pPr marL="0" indent="0" algn="l">
              <a:buNone/>
            </a:pPr>
            <a:r>
              <a:rPr lang="en-US" dirty="0"/>
              <a:t> </a:t>
            </a:r>
          </a:p>
          <a:p>
            <a:pPr marL="0" indent="0" algn="l">
              <a:buNone/>
            </a:pPr>
            <a:r>
              <a:rPr lang="en-US" dirty="0"/>
              <a:t>A. W.T = W.T/n = 259/5 = 51.8</a:t>
            </a:r>
          </a:p>
          <a:p>
            <a:pPr marL="0" indent="0" algn="l" rtl="0">
              <a:buNone/>
            </a:pPr>
            <a:r>
              <a:rPr lang="en-US" dirty="0"/>
              <a:t>A.T.A.T = T.A.T/n = 359/5 =  71.8 </a:t>
            </a:r>
          </a:p>
          <a:p>
            <a:pPr marL="0" indent="0" algn="l" rtl="0">
              <a:buNone/>
            </a:pPr>
            <a:endParaRPr lang="en-US" dirty="0" smtClean="0"/>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7" name="Picture 15"/>
          <p:cNvPicPr/>
          <p:nvPr/>
        </p:nvPicPr>
        <p:blipFill>
          <a:blip r:embed="rId2">
            <a:extLst>
              <a:ext uri="{28A0092B-C50C-407E-A947-70E740481C1C}">
                <a14:useLocalDpi xmlns:a14="http://schemas.microsoft.com/office/drawing/2010/main" val="0"/>
              </a:ext>
            </a:extLst>
          </a:blip>
          <a:stretch>
            <a:fillRect/>
          </a:stretch>
        </p:blipFill>
        <p:spPr>
          <a:xfrm>
            <a:off x="1651379" y="1644554"/>
            <a:ext cx="8679976" cy="893929"/>
          </a:xfrm>
          <a:prstGeom prst="rect">
            <a:avLst/>
          </a:prstGeom>
        </p:spPr>
      </p:pic>
    </p:spTree>
    <p:extLst>
      <p:ext uri="{BB962C8B-B14F-4D97-AF65-F5344CB8AC3E}">
        <p14:creationId xmlns:p14="http://schemas.microsoft.com/office/powerpoint/2010/main" val="21465820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fontScale="90000"/>
          </a:bodyPr>
          <a:lstStyle/>
          <a:p>
            <a:pPr algn="ctr" rtl="0"/>
            <a:r>
              <a:rPr lang="en-US" b="1" u="sng" dirty="0"/>
              <a:t> 6.6.1 First-Conic First-severed Scheduling (FCFS)</a:t>
            </a:r>
            <a:r>
              <a:rPr lang="en-US" dirty="0"/>
              <a:t> </a:t>
            </a:r>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a:buNone/>
            </a:pPr>
            <a:r>
              <a:rPr lang="en-US" dirty="0"/>
              <a:t>With this Alg. the process that requests the CPU first is allocated the CPU first.</a:t>
            </a:r>
          </a:p>
          <a:p>
            <a:pPr marL="0" indent="0" algn="l">
              <a:buNone/>
            </a:pPr>
            <a:r>
              <a:rPr lang="en-US" dirty="0"/>
              <a:t>   The implementation of this Mg. is early managed with a FIFO queue. When the CPU is free it is allocated to the process at the head of the queue. </a:t>
            </a:r>
          </a:p>
          <a:p>
            <a:pPr marL="0" indent="0" algn="l">
              <a:buNone/>
            </a:pPr>
            <a:r>
              <a:rPr lang="en-US" dirty="0"/>
              <a:t>   The FCFS is simple to write its code, but the average waiting time is often quite long.</a:t>
            </a:r>
          </a:p>
          <a:p>
            <a:pPr marL="0" indent="0" algn="l">
              <a:buNone/>
            </a:pPr>
            <a:r>
              <a:rPr lang="en-US" dirty="0"/>
              <a:t> </a:t>
            </a:r>
            <a:r>
              <a:rPr lang="en-US" b="1" u="sng" dirty="0"/>
              <a:t>Example:</a:t>
            </a:r>
            <a:r>
              <a:rPr lang="en-US" dirty="0"/>
              <a:t>  Consider the following set of processes that arrive at time 0,           with the length of the CPU-burst time given in milliseconds:</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 name="جدول 3"/>
          <p:cNvGraphicFramePr>
            <a:graphicFrameLocks noGrp="1"/>
          </p:cNvGraphicFramePr>
          <p:nvPr>
            <p:extLst/>
          </p:nvPr>
        </p:nvGraphicFramePr>
        <p:xfrm>
          <a:off x="3332755" y="5116976"/>
          <a:ext cx="6125144" cy="1741024"/>
        </p:xfrm>
        <a:graphic>
          <a:graphicData uri="http://schemas.openxmlformats.org/drawingml/2006/table">
            <a:tbl>
              <a:tblPr rtl="1" firstRow="1" firstCol="1" bandRow="1">
                <a:tableStyleId>{5940675A-B579-460E-94D1-54222C63F5DA}</a:tableStyleId>
              </a:tblPr>
              <a:tblGrid>
                <a:gridCol w="3121432"/>
                <a:gridCol w="3003712"/>
              </a:tblGrid>
              <a:tr h="435256">
                <a:tc>
                  <a:txBody>
                    <a:bodyPr/>
                    <a:lstStyle/>
                    <a:p>
                      <a:pPr marL="0" marR="0" algn="l" rtl="1">
                        <a:lnSpc>
                          <a:spcPct val="115000"/>
                        </a:lnSpc>
                        <a:spcBef>
                          <a:spcPts val="0"/>
                        </a:spcBef>
                        <a:spcAft>
                          <a:spcPts val="0"/>
                        </a:spcAft>
                      </a:pPr>
                      <a:r>
                        <a:rPr lang="en-US" sz="1100">
                          <a:effectLst/>
                        </a:rPr>
                        <a:t>Burst time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en-US" sz="1100">
                          <a:effectLst/>
                        </a:rPr>
                        <a:t>Process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35256">
                <a:tc>
                  <a:txBody>
                    <a:bodyPr/>
                    <a:lstStyle/>
                    <a:p>
                      <a:pPr marL="0" marR="0" algn="ctr" rtl="1">
                        <a:lnSpc>
                          <a:spcPct val="115000"/>
                        </a:lnSpc>
                        <a:spcBef>
                          <a:spcPts val="0"/>
                        </a:spcBef>
                        <a:spcAft>
                          <a:spcPts val="0"/>
                        </a:spcAft>
                      </a:pPr>
                      <a:r>
                        <a:rPr lang="ar-IQ" sz="1100">
                          <a:effectLst/>
                        </a:rPr>
                        <a:t>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en-US" sz="1100" dirty="0">
                          <a:effectLst/>
                        </a:rPr>
                        <a:t>P1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35256">
                <a:tc>
                  <a:txBody>
                    <a:bodyPr/>
                    <a:lstStyle/>
                    <a:p>
                      <a:pPr marL="0" marR="0" algn="ctr" rtl="1">
                        <a:lnSpc>
                          <a:spcPct val="115000"/>
                        </a:lnSpc>
                        <a:spcBef>
                          <a:spcPts val="0"/>
                        </a:spcBef>
                        <a:spcAft>
                          <a:spcPts val="0"/>
                        </a:spcAft>
                      </a:pPr>
                      <a:r>
                        <a:rPr lang="ar-IQ" sz="11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en-US" sz="1100">
                          <a:effectLst/>
                        </a:rPr>
                        <a:t>P2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35256">
                <a:tc>
                  <a:txBody>
                    <a:bodyPr/>
                    <a:lstStyle/>
                    <a:p>
                      <a:pPr marL="0" marR="0" algn="ctr" rtl="1">
                        <a:lnSpc>
                          <a:spcPct val="115000"/>
                        </a:lnSpc>
                        <a:spcBef>
                          <a:spcPts val="0"/>
                        </a:spcBef>
                        <a:spcAft>
                          <a:spcPts val="0"/>
                        </a:spcAft>
                      </a:pPr>
                      <a:r>
                        <a:rPr lang="ar-SA" sz="11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en-US" sz="1100" dirty="0">
                          <a:effectLst/>
                        </a:rPr>
                        <a:t>P3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35789456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fontScale="90000"/>
          </a:bodyPr>
          <a:lstStyle/>
          <a:p>
            <a:pPr algn="ctr" rtl="0"/>
            <a:r>
              <a:rPr lang="en-US" b="1" u="sng" dirty="0"/>
              <a:t> 6.6.1 First-Conic First-severed Scheduling (FCFS)</a:t>
            </a:r>
            <a:r>
              <a:rPr lang="en-US" dirty="0"/>
              <a:t> </a:t>
            </a:r>
          </a:p>
        </p:txBody>
      </p:sp>
      <p:sp>
        <p:nvSpPr>
          <p:cNvPr id="3" name="عنصر نائب للمحتوى 2"/>
          <p:cNvSpPr>
            <a:spLocks noGrp="1"/>
          </p:cNvSpPr>
          <p:nvPr>
            <p:ph idx="1"/>
          </p:nvPr>
        </p:nvSpPr>
        <p:spPr>
          <a:xfrm>
            <a:off x="838200" y="1050878"/>
            <a:ext cx="10515600" cy="5807122"/>
          </a:xfrm>
        </p:spPr>
        <p:txBody>
          <a:bodyPr>
            <a:normAutofit fontScale="92500"/>
          </a:bodyPr>
          <a:lstStyle/>
          <a:p>
            <a:pPr marL="0" indent="0" algn="l" rtl="0">
              <a:buNone/>
            </a:pPr>
            <a:r>
              <a:rPr lang="en-US" dirty="0"/>
              <a:t> If the processes arrive in the order P1,P2,P3  and are served in FCFS order we get the result shown in the following </a:t>
            </a:r>
            <a:r>
              <a:rPr lang="en-US" u="sng" dirty="0"/>
              <a:t>Gantt </a:t>
            </a:r>
            <a:r>
              <a:rPr lang="en-US" u="sng" dirty="0" smtClean="0"/>
              <a:t>Char</a:t>
            </a:r>
            <a:r>
              <a:rPr lang="en-US" dirty="0" smtClean="0"/>
              <a:t>t</a:t>
            </a:r>
          </a:p>
          <a:p>
            <a:pPr marL="0" indent="0" algn="l" rtl="0">
              <a:buNone/>
            </a:pPr>
            <a:endParaRPr lang="en-US" dirty="0"/>
          </a:p>
          <a:p>
            <a:pPr marL="0" indent="0" algn="l" rtl="0">
              <a:buNone/>
            </a:pPr>
            <a:endParaRPr lang="en-US" dirty="0" smtClean="0"/>
          </a:p>
          <a:p>
            <a:pPr marL="0" indent="0" algn="l">
              <a:buNone/>
            </a:pPr>
            <a:r>
              <a:rPr lang="en-US" dirty="0"/>
              <a:t>		The W.T is 0 for PI, 24 for process P., and 27 milliseconds for process P3</a:t>
            </a:r>
          </a:p>
          <a:p>
            <a:pPr marL="0" indent="0" algn="l">
              <a:buNone/>
            </a:pPr>
            <a:r>
              <a:rPr lang="en-US" dirty="0"/>
              <a:t>the average W.T is (0+244:27y3 = 17 milliseconds. If the processes arrive in the order Ps.P2.P1 however the results will be as in the following Gantt chart</a:t>
            </a:r>
          </a:p>
          <a:p>
            <a:pPr marL="0" indent="0" algn="l" rtl="0">
              <a:buNone/>
            </a:pPr>
            <a:endParaRPr lang="en-US" dirty="0" smtClean="0"/>
          </a:p>
          <a:p>
            <a:pPr marL="0" indent="0" algn="l" rtl="0">
              <a:buNone/>
            </a:pPr>
            <a:endParaRPr lang="ar-IQ" dirty="0" smtClean="0"/>
          </a:p>
          <a:p>
            <a:pPr marL="0" indent="0" algn="l">
              <a:buNone/>
            </a:pPr>
            <a:r>
              <a:rPr lang="en-US" dirty="0"/>
              <a:t>The A.W.T is now (6+0+3)/3 = 3 milliseconds </a:t>
            </a:r>
          </a:p>
          <a:p>
            <a:pPr marL="0" indent="0" algn="l">
              <a:buNone/>
            </a:pPr>
            <a:r>
              <a:rPr lang="en-US" dirty="0"/>
              <a:t>The FCFS Sch. Alg. is non—preemptive, and it is not useful for time—sharing system.</a:t>
            </a:r>
          </a:p>
          <a:p>
            <a:pPr marL="0" indent="0" algn="l" rtl="0">
              <a:buNone/>
            </a:pPr>
            <a:endParaRPr lang="en-US" dirty="0" smtClean="0"/>
          </a:p>
          <a:p>
            <a:pPr marL="0" indent="0" algn="l" rtl="0">
              <a:buNone/>
            </a:pPr>
            <a:endParaRPr lang="ar-IQ" u="sng" dirty="0" smtClean="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6" name="Picture 7"/>
          <p:cNvPicPr/>
          <p:nvPr/>
        </p:nvPicPr>
        <p:blipFill>
          <a:blip r:embed="rId2">
            <a:extLst>
              <a:ext uri="{28A0092B-C50C-407E-A947-70E740481C1C}">
                <a14:useLocalDpi xmlns:a14="http://schemas.microsoft.com/office/drawing/2010/main" val="0"/>
              </a:ext>
            </a:extLst>
          </a:blip>
          <a:stretch>
            <a:fillRect/>
          </a:stretch>
        </p:blipFill>
        <p:spPr>
          <a:xfrm>
            <a:off x="4026090" y="1897039"/>
            <a:ext cx="4555831" cy="873457"/>
          </a:xfrm>
          <a:prstGeom prst="rect">
            <a:avLst/>
          </a:prstGeom>
        </p:spPr>
      </p:pic>
      <p:pic>
        <p:nvPicPr>
          <p:cNvPr id="7" name="Picture 8"/>
          <p:cNvPicPr/>
          <p:nvPr/>
        </p:nvPicPr>
        <p:blipFill>
          <a:blip r:embed="rId3">
            <a:extLst>
              <a:ext uri="{28A0092B-C50C-407E-A947-70E740481C1C}">
                <a14:useLocalDpi xmlns:a14="http://schemas.microsoft.com/office/drawing/2010/main" val="0"/>
              </a:ext>
            </a:extLst>
          </a:blip>
          <a:stretch>
            <a:fillRect/>
          </a:stretch>
        </p:blipFill>
        <p:spPr>
          <a:xfrm>
            <a:off x="4708866" y="4558353"/>
            <a:ext cx="3520734" cy="884868"/>
          </a:xfrm>
          <a:prstGeom prst="rect">
            <a:avLst/>
          </a:prstGeom>
        </p:spPr>
      </p:pic>
    </p:spTree>
    <p:extLst>
      <p:ext uri="{BB962C8B-B14F-4D97-AF65-F5344CB8AC3E}">
        <p14:creationId xmlns:p14="http://schemas.microsoft.com/office/powerpoint/2010/main" val="29666364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dirty="0"/>
              <a:t> </a:t>
            </a:r>
            <a:r>
              <a:rPr lang="en-US" b="1" u="sng" dirty="0"/>
              <a:t>6.6.2 Shortest—Job—First Scheduling (SJF)  </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a:buNone/>
            </a:pPr>
            <a:r>
              <a:rPr lang="en-US" dirty="0"/>
              <a:t>In this algorithm associates with each process the length of latter's next CPU burst. When the CPU is available it is assigned to the process that has the smallest next CPU burst. It is more appropriate term would be the shortest next CPU burst, because the scheduling is done by examining the length of next CPU—burst  of a process rather than its total length.</a:t>
            </a:r>
          </a:p>
          <a:p>
            <a:pPr marL="0" indent="0" algn="l">
              <a:buNone/>
            </a:pPr>
            <a:r>
              <a:rPr lang="en-US" dirty="0"/>
              <a:t> Example:  Consider the following set of processes that arrives at time 0 with the length of the CPU burst time given in milliseconds using SJF scheduling</a:t>
            </a:r>
            <a:r>
              <a:rPr lang="en-US" dirty="0" smtClean="0"/>
              <a:t>:</a:t>
            </a:r>
            <a:endParaRPr lang="ar-IQ" dirty="0" smtClean="0"/>
          </a:p>
          <a:p>
            <a:pPr marL="0" indent="0" algn="l">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 name="جدول 3"/>
          <p:cNvGraphicFramePr>
            <a:graphicFrameLocks noGrp="1"/>
          </p:cNvGraphicFramePr>
          <p:nvPr>
            <p:extLst/>
          </p:nvPr>
        </p:nvGraphicFramePr>
        <p:xfrm>
          <a:off x="4436943" y="4433729"/>
          <a:ext cx="4993659" cy="2226380"/>
        </p:xfrm>
        <a:graphic>
          <a:graphicData uri="http://schemas.openxmlformats.org/drawingml/2006/table">
            <a:tbl>
              <a:tblPr rtl="1" firstRow="1" firstCol="1" bandRow="1">
                <a:tableStyleId>{5940675A-B579-460E-94D1-54222C63F5DA}</a:tableStyleId>
              </a:tblPr>
              <a:tblGrid>
                <a:gridCol w="2477848"/>
                <a:gridCol w="2515811"/>
              </a:tblGrid>
              <a:tr h="445276">
                <a:tc>
                  <a:txBody>
                    <a:bodyPr/>
                    <a:lstStyle/>
                    <a:p>
                      <a:pPr marL="0" marR="0" algn="ctr" rtl="1">
                        <a:lnSpc>
                          <a:spcPct val="115000"/>
                        </a:lnSpc>
                        <a:spcBef>
                          <a:spcPts val="0"/>
                        </a:spcBef>
                        <a:spcAft>
                          <a:spcPts val="0"/>
                        </a:spcAft>
                        <a:tabLst>
                          <a:tab pos="4645660" algn="l"/>
                        </a:tabLst>
                      </a:pPr>
                      <a:r>
                        <a:rPr lang="en-US" sz="1100">
                          <a:effectLst/>
                        </a:rPr>
                        <a:t>Burst time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4645660" algn="l"/>
                        </a:tabLst>
                      </a:pPr>
                      <a:r>
                        <a:rPr lang="en-US" sz="1100">
                          <a:effectLst/>
                        </a:rPr>
                        <a:t>process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45276">
                <a:tc>
                  <a:txBody>
                    <a:bodyPr/>
                    <a:lstStyle/>
                    <a:p>
                      <a:pPr marL="0" marR="0" algn="ctr" rtl="1">
                        <a:lnSpc>
                          <a:spcPct val="115000"/>
                        </a:lnSpc>
                        <a:spcBef>
                          <a:spcPts val="0"/>
                        </a:spcBef>
                        <a:spcAft>
                          <a:spcPts val="0"/>
                        </a:spcAft>
                        <a:tabLst>
                          <a:tab pos="4645660" algn="l"/>
                        </a:tabLst>
                      </a:pPr>
                      <a:r>
                        <a:rPr lang="ar-IQ" sz="1100">
                          <a:effectLst/>
                        </a:rPr>
                        <a:t>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4645660" algn="l"/>
                        </a:tabLst>
                      </a:pPr>
                      <a:r>
                        <a:rPr lang="en-US" sz="1100">
                          <a:effectLst/>
                        </a:rPr>
                        <a:t>P1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45276">
                <a:tc>
                  <a:txBody>
                    <a:bodyPr/>
                    <a:lstStyle/>
                    <a:p>
                      <a:pPr marL="0" marR="0" algn="ctr" rtl="1">
                        <a:lnSpc>
                          <a:spcPct val="115000"/>
                        </a:lnSpc>
                        <a:spcBef>
                          <a:spcPts val="0"/>
                        </a:spcBef>
                        <a:spcAft>
                          <a:spcPts val="0"/>
                        </a:spcAft>
                        <a:tabLst>
                          <a:tab pos="4645660" algn="l"/>
                        </a:tabLst>
                      </a:pPr>
                      <a:r>
                        <a:rPr lang="ar-IQ" sz="1100">
                          <a:effectLst/>
                        </a:rPr>
                        <a:t>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4645660" algn="l"/>
                        </a:tabLst>
                      </a:pPr>
                      <a:r>
                        <a:rPr lang="en-US" sz="1100">
                          <a:effectLst/>
                        </a:rPr>
                        <a:t>P2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45276">
                <a:tc>
                  <a:txBody>
                    <a:bodyPr/>
                    <a:lstStyle/>
                    <a:p>
                      <a:pPr marL="0" marR="0" algn="ctr" rtl="1">
                        <a:lnSpc>
                          <a:spcPct val="115000"/>
                        </a:lnSpc>
                        <a:spcBef>
                          <a:spcPts val="0"/>
                        </a:spcBef>
                        <a:spcAft>
                          <a:spcPts val="0"/>
                        </a:spcAft>
                        <a:tabLst>
                          <a:tab pos="4645660" algn="l"/>
                        </a:tabLst>
                      </a:pPr>
                      <a:r>
                        <a:rPr lang="ar-IQ" sz="1100">
                          <a:effectLst/>
                        </a:rPr>
                        <a:t>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4645660" algn="l"/>
                        </a:tabLst>
                      </a:pPr>
                      <a:r>
                        <a:rPr lang="en-US" sz="1100">
                          <a:effectLst/>
                        </a:rPr>
                        <a:t>P3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45276">
                <a:tc>
                  <a:txBody>
                    <a:bodyPr/>
                    <a:lstStyle/>
                    <a:p>
                      <a:pPr marL="0" marR="0" algn="ctr" rtl="1">
                        <a:lnSpc>
                          <a:spcPct val="115000"/>
                        </a:lnSpc>
                        <a:spcBef>
                          <a:spcPts val="0"/>
                        </a:spcBef>
                        <a:spcAft>
                          <a:spcPts val="0"/>
                        </a:spcAft>
                        <a:tabLst>
                          <a:tab pos="4645660" algn="l"/>
                        </a:tabLst>
                      </a:pPr>
                      <a:r>
                        <a:rPr lang="ar-IQ" sz="11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4645660" algn="l"/>
                        </a:tabLst>
                      </a:pPr>
                      <a:r>
                        <a:rPr lang="en-US" sz="1100" dirty="0">
                          <a:effectLst/>
                        </a:rPr>
                        <a:t>P4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41002942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dirty="0"/>
              <a:t> </a:t>
            </a:r>
            <a:r>
              <a:rPr lang="en-US" b="1" u="sng" dirty="0"/>
              <a:t>6.6.2 Shortest—Job—First Scheduling (SJF)  </a:t>
            </a:r>
            <a:endParaRPr lang="en-US" dirty="0"/>
          </a:p>
        </p:txBody>
      </p:sp>
      <p:sp>
        <p:nvSpPr>
          <p:cNvPr id="3" name="عنصر نائب للمحتوى 2"/>
          <p:cNvSpPr>
            <a:spLocks noGrp="1"/>
          </p:cNvSpPr>
          <p:nvPr>
            <p:ph idx="1"/>
          </p:nvPr>
        </p:nvSpPr>
        <p:spPr>
          <a:xfrm>
            <a:off x="838200" y="1050878"/>
            <a:ext cx="10515600" cy="5807122"/>
          </a:xfrm>
        </p:spPr>
        <p:txBody>
          <a:bodyPr>
            <a:normAutofit fontScale="70000" lnSpcReduction="20000"/>
          </a:bodyPr>
          <a:lstStyle/>
          <a:p>
            <a:pPr marL="0" indent="0" algn="l">
              <a:buNone/>
            </a:pPr>
            <a:r>
              <a:rPr lang="en-US" dirty="0"/>
              <a:t>using SIP scheduling we would schedule these processes according to the following Gantt Chart</a:t>
            </a:r>
            <a:r>
              <a:rPr lang="en-US" dirty="0" smtClean="0"/>
              <a:t>:</a:t>
            </a:r>
            <a:endParaRPr lang="ar-IQ" dirty="0" smtClean="0"/>
          </a:p>
          <a:p>
            <a:pPr marL="0" indent="0" algn="l">
              <a:buNone/>
            </a:pPr>
            <a:endParaRPr lang="ar-IQ" dirty="0"/>
          </a:p>
          <a:p>
            <a:pPr marL="0" indent="0" algn="l">
              <a:buNone/>
            </a:pPr>
            <a:endParaRPr lang="ar-IQ" dirty="0" smtClean="0"/>
          </a:p>
          <a:p>
            <a:pPr marL="0" indent="0" algn="l">
              <a:buNone/>
            </a:pPr>
            <a:r>
              <a:rPr lang="en-US" dirty="0"/>
              <a:t> </a:t>
            </a:r>
          </a:p>
          <a:p>
            <a:pPr marL="0" indent="0" algn="l">
              <a:buNone/>
            </a:pPr>
            <a:r>
              <a:rPr lang="en-US" dirty="0"/>
              <a:t> -    W.T. P1=3, P2=16, P3=9, and P4 = 0</a:t>
            </a:r>
          </a:p>
          <a:p>
            <a:pPr marL="0" indent="0" algn="l">
              <a:buNone/>
            </a:pPr>
            <a:r>
              <a:rPr lang="en-US" dirty="0"/>
              <a:t>-    A.W.T. = (3+16+9+0) /4 = 7 milliseconds</a:t>
            </a:r>
          </a:p>
          <a:p>
            <a:pPr marL="0" indent="0" algn="l">
              <a:buNone/>
            </a:pPr>
            <a:r>
              <a:rPr lang="en-US" dirty="0"/>
              <a:t>If we use the FCFS then the A.W.T = 10.25 milliseconds.</a:t>
            </a:r>
          </a:p>
          <a:p>
            <a:pPr marL="0" indent="0" algn="l">
              <a:buNone/>
            </a:pPr>
            <a:r>
              <a:rPr lang="en-US" dirty="0"/>
              <a:t>- The </a:t>
            </a:r>
            <a:r>
              <a:rPr lang="en-US" dirty="0" err="1"/>
              <a:t>Sjf</a:t>
            </a:r>
            <a:r>
              <a:rPr lang="en-US" dirty="0"/>
              <a:t> is provably optimal, because it given the minimum A.W.T.</a:t>
            </a:r>
          </a:p>
          <a:p>
            <a:pPr marL="0" indent="0" algn="l">
              <a:buNone/>
            </a:pPr>
            <a:r>
              <a:rPr lang="en-US" dirty="0"/>
              <a:t> - The disadvantage of SJF is knowing the length of the next CPU request.</a:t>
            </a:r>
          </a:p>
          <a:p>
            <a:pPr marL="0" indent="0" algn="l">
              <a:buNone/>
            </a:pPr>
            <a:r>
              <a:rPr lang="en-US" dirty="0"/>
              <a:t> - The next CPU burst is generally predicted as an exponential average of the measured lengths of previous CPU burst.</a:t>
            </a:r>
          </a:p>
          <a:p>
            <a:pPr marL="0" indent="0" algn="l">
              <a:buNone/>
            </a:pPr>
            <a:r>
              <a:rPr lang="en-US" dirty="0"/>
              <a:t> Let </a:t>
            </a:r>
            <a:r>
              <a:rPr lang="en-US" dirty="0" err="1"/>
              <a:t>tn</a:t>
            </a:r>
            <a:r>
              <a:rPr lang="en-US" dirty="0"/>
              <a:t> be the length of nth CPU burst, and let Tn+1 be our predicted value for the next CPU burst, then for α, 0 ≤ a ≤ I define.</a:t>
            </a:r>
          </a:p>
          <a:p>
            <a:pPr marL="0" indent="0" algn="l">
              <a:buNone/>
            </a:pPr>
            <a:r>
              <a:rPr lang="en-US" dirty="0"/>
              <a:t> Tn+1= α </a:t>
            </a:r>
            <a:r>
              <a:rPr lang="en-US" dirty="0" err="1"/>
              <a:t>tn</a:t>
            </a:r>
            <a:r>
              <a:rPr lang="en-US" dirty="0"/>
              <a:t> + (1- α) </a:t>
            </a:r>
            <a:r>
              <a:rPr lang="en-US" dirty="0" err="1"/>
              <a:t>Tn</a:t>
            </a:r>
            <a:r>
              <a:rPr lang="en-US" dirty="0"/>
              <a:t> </a:t>
            </a:r>
          </a:p>
          <a:p>
            <a:pPr marL="0" indent="0" algn="l">
              <a:buNone/>
            </a:pPr>
            <a:r>
              <a:rPr lang="en-US" dirty="0"/>
              <a:t>This formula defines an exponential average. The value of </a:t>
            </a:r>
            <a:r>
              <a:rPr lang="en-US" dirty="0" err="1"/>
              <a:t>tn</a:t>
            </a:r>
            <a:r>
              <a:rPr lang="en-US" dirty="0"/>
              <a:t> contains our most recent information </a:t>
            </a:r>
            <a:r>
              <a:rPr lang="en-US" dirty="0" err="1"/>
              <a:t>Tn</a:t>
            </a:r>
            <a:r>
              <a:rPr lang="en-US" dirty="0"/>
              <a:t> stores the past history. The parameter α controls the relative weight of recent and past history in our prediction. If α= 0  then Tn+1=</a:t>
            </a:r>
            <a:r>
              <a:rPr lang="en-US" dirty="0" err="1"/>
              <a:t>Tn</a:t>
            </a:r>
            <a:r>
              <a:rPr lang="en-US" dirty="0"/>
              <a:t> , if α =11 then Tn+1= tn.</a:t>
            </a:r>
          </a:p>
          <a:p>
            <a:pPr marL="0" indent="0" algn="l">
              <a:buNone/>
            </a:pPr>
            <a:endParaRPr lang="en-US" dirty="0" smtClean="0"/>
          </a:p>
          <a:p>
            <a:pPr marL="0" indent="0" algn="l">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7" name="Picture 2"/>
          <p:cNvPicPr/>
          <p:nvPr/>
        </p:nvPicPr>
        <p:blipFill>
          <a:blip r:embed="rId2">
            <a:extLst>
              <a:ext uri="{28A0092B-C50C-407E-A947-70E740481C1C}">
                <a14:useLocalDpi xmlns:a14="http://schemas.microsoft.com/office/drawing/2010/main" val="0"/>
              </a:ext>
            </a:extLst>
          </a:blip>
          <a:stretch>
            <a:fillRect/>
          </a:stretch>
        </p:blipFill>
        <p:spPr>
          <a:xfrm>
            <a:off x="4207242" y="1644555"/>
            <a:ext cx="3777516" cy="654310"/>
          </a:xfrm>
          <a:prstGeom prst="rect">
            <a:avLst/>
          </a:prstGeom>
        </p:spPr>
      </p:pic>
    </p:spTree>
    <p:extLst>
      <p:ext uri="{BB962C8B-B14F-4D97-AF65-F5344CB8AC3E}">
        <p14:creationId xmlns:p14="http://schemas.microsoft.com/office/powerpoint/2010/main" val="28071882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dirty="0"/>
              <a:t> </a:t>
            </a:r>
            <a:r>
              <a:rPr lang="en-US" b="1" u="sng" dirty="0"/>
              <a:t>6.6.2 Shortest—Job—First Scheduling (SJF)  </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a:buNone/>
            </a:pPr>
            <a:r>
              <a:rPr lang="en-US" dirty="0"/>
              <a:t> - The SJF Alg. may be either preemptive or non preemptive.</a:t>
            </a:r>
          </a:p>
          <a:p>
            <a:pPr marL="0" indent="0" algn="l">
              <a:buNone/>
            </a:pPr>
            <a:r>
              <a:rPr lang="en-US" dirty="0"/>
              <a:t> Preemptive SJF is sometimes called shortest-remaining-time-first scheduling. </a:t>
            </a:r>
          </a:p>
          <a:p>
            <a:pPr marL="0" indent="0" algn="l">
              <a:buNone/>
            </a:pPr>
            <a:r>
              <a:rPr lang="en-US" dirty="0"/>
              <a:t>      As an example, consider the following four processes with the length of the CPU-burst time given in milliseconds</a:t>
            </a:r>
            <a:r>
              <a:rPr lang="en-US" dirty="0" smtClean="0"/>
              <a:t>.</a:t>
            </a:r>
          </a:p>
          <a:p>
            <a:pPr marL="0" indent="0" algn="l">
              <a:buNone/>
            </a:pPr>
            <a:endParaRPr lang="en-US" dirty="0"/>
          </a:p>
          <a:p>
            <a:pPr marL="0" indent="0" algn="l">
              <a:buNone/>
            </a:pPr>
            <a:endParaRPr lang="en-US" dirty="0" smtClean="0"/>
          </a:p>
          <a:p>
            <a:pPr marL="0" indent="0" algn="l">
              <a:buNone/>
            </a:pPr>
            <a:endParaRPr lang="en-US" dirty="0" smtClean="0"/>
          </a:p>
          <a:p>
            <a:pPr marL="0" indent="0" algn="l">
              <a:buNone/>
            </a:pPr>
            <a:r>
              <a:rPr lang="en-US" dirty="0"/>
              <a:t> If the processes arrive at the ready queue at the times shown and need the indicated burst times then the resulting preemptive SJF schedule is as depicted in the following Gantt </a:t>
            </a:r>
            <a:r>
              <a:rPr lang="en-US" dirty="0" smtClean="0"/>
              <a:t>Chart:</a:t>
            </a:r>
            <a:endParaRPr lang="ar-IQ" dirty="0" smtClean="0"/>
          </a:p>
          <a:p>
            <a:pPr marL="0" indent="0" algn="l">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 name="جدول 3"/>
          <p:cNvGraphicFramePr>
            <a:graphicFrameLocks noGrp="1"/>
          </p:cNvGraphicFramePr>
          <p:nvPr>
            <p:extLst/>
          </p:nvPr>
        </p:nvGraphicFramePr>
        <p:xfrm>
          <a:off x="3630305" y="3377064"/>
          <a:ext cx="4558351" cy="1226820"/>
        </p:xfrm>
        <a:graphic>
          <a:graphicData uri="http://schemas.openxmlformats.org/drawingml/2006/table">
            <a:tbl>
              <a:tblPr rtl="1" firstRow="1" firstCol="1" bandRow="1">
                <a:tableStyleId>{5940675A-B579-460E-94D1-54222C63F5DA}</a:tableStyleId>
              </a:tblPr>
              <a:tblGrid>
                <a:gridCol w="1435036"/>
                <a:gridCol w="1572913"/>
                <a:gridCol w="1550402"/>
              </a:tblGrid>
              <a:tr h="0">
                <a:tc>
                  <a:txBody>
                    <a:bodyPr/>
                    <a:lstStyle/>
                    <a:p>
                      <a:pPr marL="0" marR="0" algn="ctr" rtl="1">
                        <a:lnSpc>
                          <a:spcPct val="115000"/>
                        </a:lnSpc>
                        <a:spcBef>
                          <a:spcPts val="0"/>
                        </a:spcBef>
                        <a:spcAft>
                          <a:spcPts val="0"/>
                        </a:spcAft>
                        <a:tabLst>
                          <a:tab pos="4645660" algn="l"/>
                        </a:tabLst>
                      </a:pPr>
                      <a:r>
                        <a:rPr lang="en-US" sz="1400" dirty="0">
                          <a:effectLst/>
                        </a:rPr>
                        <a:t>Burst time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4645660" algn="l"/>
                        </a:tabLst>
                      </a:pPr>
                      <a:r>
                        <a:rPr lang="en-US" sz="1400">
                          <a:effectLst/>
                        </a:rPr>
                        <a:t>Arrival time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4645660" algn="l"/>
                        </a:tabLst>
                      </a:pPr>
                      <a:r>
                        <a:rPr lang="en-US" sz="1400">
                          <a:effectLst/>
                        </a:rPr>
                        <a:t>process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0" algn="ctr" rtl="1">
                        <a:lnSpc>
                          <a:spcPct val="115000"/>
                        </a:lnSpc>
                        <a:spcBef>
                          <a:spcPts val="0"/>
                        </a:spcBef>
                        <a:spcAft>
                          <a:spcPts val="0"/>
                        </a:spcAft>
                        <a:tabLst>
                          <a:tab pos="4645660" algn="l"/>
                        </a:tabLst>
                      </a:pPr>
                      <a:r>
                        <a:rPr lang="ar-IQ" sz="1400">
                          <a:effectLst/>
                        </a:rPr>
                        <a:t>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4645660" algn="l"/>
                        </a:tabLst>
                      </a:pPr>
                      <a:r>
                        <a:rPr lang="ar-IQ" sz="1400">
                          <a:effectLst/>
                        </a:rPr>
                        <a:t>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4645660" algn="l"/>
                        </a:tabLst>
                      </a:pPr>
                      <a:r>
                        <a:rPr lang="en-US" sz="1400">
                          <a:effectLst/>
                        </a:rPr>
                        <a:t>P</a:t>
                      </a: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0" algn="ctr" rtl="1">
                        <a:lnSpc>
                          <a:spcPct val="115000"/>
                        </a:lnSpc>
                        <a:spcBef>
                          <a:spcPts val="0"/>
                        </a:spcBef>
                        <a:spcAft>
                          <a:spcPts val="0"/>
                        </a:spcAft>
                        <a:tabLst>
                          <a:tab pos="4645660" algn="l"/>
                        </a:tabLst>
                      </a:pPr>
                      <a:r>
                        <a:rPr lang="ar-IQ" sz="1400" dirty="0">
                          <a:effectLst/>
                        </a:rPr>
                        <a:t>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4645660" algn="l"/>
                        </a:tabLst>
                      </a:pPr>
                      <a:r>
                        <a:rPr lang="ar-IQ" sz="14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4645660" algn="l"/>
                        </a:tabLst>
                      </a:pPr>
                      <a:r>
                        <a:rPr lang="en-US" sz="1400">
                          <a:effectLst/>
                        </a:rPr>
                        <a:t>P</a:t>
                      </a:r>
                      <a:r>
                        <a:rPr lang="en-US"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0" algn="ctr" rtl="1">
                        <a:lnSpc>
                          <a:spcPct val="115000"/>
                        </a:lnSpc>
                        <a:spcBef>
                          <a:spcPts val="0"/>
                        </a:spcBef>
                        <a:spcAft>
                          <a:spcPts val="0"/>
                        </a:spcAft>
                        <a:tabLst>
                          <a:tab pos="4645660" algn="l"/>
                        </a:tabLst>
                      </a:pPr>
                      <a:r>
                        <a:rPr lang="en-US" sz="1400">
                          <a:effectLst/>
                        </a:rPr>
                        <a:t>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4645660" algn="l"/>
                        </a:tabLst>
                      </a:pPr>
                      <a:r>
                        <a:rPr lang="ar-IQ" sz="14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4645660" algn="l"/>
                        </a:tabLst>
                      </a:pPr>
                      <a:r>
                        <a:rPr lang="en-US" sz="1400">
                          <a:effectLst/>
                        </a:rPr>
                        <a:t>P</a:t>
                      </a:r>
                      <a:r>
                        <a:rPr lang="en-US"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0" algn="ctr" rtl="1">
                        <a:lnSpc>
                          <a:spcPct val="115000"/>
                        </a:lnSpc>
                        <a:spcBef>
                          <a:spcPts val="0"/>
                        </a:spcBef>
                        <a:spcAft>
                          <a:spcPts val="0"/>
                        </a:spcAft>
                        <a:tabLst>
                          <a:tab pos="4645660" algn="l"/>
                        </a:tabLst>
                      </a:pPr>
                      <a:r>
                        <a:rPr lang="ar-IQ" sz="14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4645660" algn="l"/>
                        </a:tabLst>
                      </a:pPr>
                      <a:r>
                        <a:rPr lang="ar-IQ" sz="1400" dirty="0">
                          <a:effectLst/>
                        </a:rPr>
                        <a:t>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4645660" algn="l"/>
                        </a:tabLst>
                      </a:pPr>
                      <a:r>
                        <a:rPr lang="en-US" sz="1400" dirty="0">
                          <a:effectLst/>
                        </a:rPr>
                        <a:t>P</a:t>
                      </a:r>
                      <a:r>
                        <a:rPr lang="en-US" sz="1200" dirty="0">
                          <a:effectLst/>
                        </a:rPr>
                        <a:t>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pic>
        <p:nvPicPr>
          <p:cNvPr id="8" name="Picture 6"/>
          <p:cNvPicPr/>
          <p:nvPr/>
        </p:nvPicPr>
        <p:blipFill>
          <a:blip r:embed="rId2">
            <a:extLst>
              <a:ext uri="{28A0092B-C50C-407E-A947-70E740481C1C}">
                <a14:useLocalDpi xmlns:a14="http://schemas.microsoft.com/office/drawing/2010/main" val="0"/>
              </a:ext>
            </a:extLst>
          </a:blip>
          <a:stretch>
            <a:fillRect/>
          </a:stretch>
        </p:blipFill>
        <p:spPr>
          <a:xfrm>
            <a:off x="2839417" y="6067069"/>
            <a:ext cx="6513166" cy="763635"/>
          </a:xfrm>
          <a:prstGeom prst="rect">
            <a:avLst/>
          </a:prstGeom>
        </p:spPr>
      </p:pic>
    </p:spTree>
    <p:extLst>
      <p:ext uri="{BB962C8B-B14F-4D97-AF65-F5344CB8AC3E}">
        <p14:creationId xmlns:p14="http://schemas.microsoft.com/office/powerpoint/2010/main" val="22415759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dirty="0"/>
              <a:t> </a:t>
            </a:r>
            <a:r>
              <a:rPr lang="en-US" b="1" u="sng" dirty="0"/>
              <a:t>6.6.2 Shortest—Job—First Scheduling (SJF) </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a:buNone/>
            </a:pPr>
            <a:r>
              <a:rPr lang="en-US" dirty="0"/>
              <a:t> Process P1 is started at time 0 since it is the only process in the queue Process P2 arrives at time 1. The remaining time for process P1 </a:t>
            </a:r>
          </a:p>
          <a:p>
            <a:pPr marL="0" indent="0" algn="l">
              <a:buNone/>
            </a:pPr>
            <a:r>
              <a:rPr lang="en-US" dirty="0"/>
              <a:t>         (7 milliseconds) is larger than the time required by process P2         (4 milliseconds). So process P1 is preempted and process P2 is scheduled.</a:t>
            </a:r>
          </a:p>
          <a:p>
            <a:pPr marL="0" indent="0" algn="l">
              <a:buNone/>
            </a:pPr>
            <a:r>
              <a:rPr lang="en-US" dirty="0"/>
              <a:t>        The A. W. T. for this example is:</a:t>
            </a:r>
          </a:p>
          <a:p>
            <a:pPr marL="0" indent="0" algn="l">
              <a:buNone/>
            </a:pPr>
            <a:r>
              <a:rPr lang="en-US" dirty="0"/>
              <a:t> [(10-1) ( + (17-2) (5-3)] /4 = 26/4 = 6.5 </a:t>
            </a:r>
            <a:r>
              <a:rPr lang="en-US" dirty="0" err="1"/>
              <a:t>mSec.</a:t>
            </a:r>
            <a:r>
              <a:rPr lang="en-US" dirty="0"/>
              <a:t> </a:t>
            </a:r>
          </a:p>
          <a:p>
            <a:pPr marL="0" indent="0" algn="l">
              <a:buNone/>
            </a:pPr>
            <a:r>
              <a:rPr lang="en-US" u="sng" dirty="0"/>
              <a:t>Note</a:t>
            </a:r>
            <a:r>
              <a:rPr lang="en-US" dirty="0"/>
              <a:t>: The figure below show an exponential average a with α = 0.5 . The initial To can be defined as a constant or as an overall system average</a:t>
            </a:r>
            <a:r>
              <a:rPr lang="en-US" dirty="0" smtClean="0"/>
              <a:t>.</a:t>
            </a:r>
          </a:p>
          <a:p>
            <a:pPr marL="0" indent="0" algn="l">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28480203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dirty="0"/>
              <a:t> </a:t>
            </a:r>
            <a:r>
              <a:rPr lang="en-US" b="1" u="sng" dirty="0"/>
              <a:t>6.6.2 Shortest—Job—First Scheduling (SJF) </a:t>
            </a:r>
            <a:endParaRPr lang="en-US"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6" name="Picture 9"/>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210937" y="1508078"/>
            <a:ext cx="7861111" cy="4906369"/>
          </a:xfrm>
          <a:prstGeom prst="rect">
            <a:avLst/>
          </a:prstGeom>
        </p:spPr>
      </p:pic>
    </p:spTree>
    <p:extLst>
      <p:ext uri="{BB962C8B-B14F-4D97-AF65-F5344CB8AC3E}">
        <p14:creationId xmlns:p14="http://schemas.microsoft.com/office/powerpoint/2010/main" val="1389955553"/>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2189</Words>
  <Application>Microsoft Office PowerPoint</Application>
  <PresentationFormat>ملء الشاشة</PresentationFormat>
  <Paragraphs>265</Paragraphs>
  <Slides>26</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26</vt:i4>
      </vt:variant>
    </vt:vector>
  </HeadingPairs>
  <TitlesOfParts>
    <vt:vector size="31" baseType="lpstr">
      <vt:lpstr>Arial</vt:lpstr>
      <vt:lpstr>Calibri</vt:lpstr>
      <vt:lpstr>Calibri Light</vt:lpstr>
      <vt:lpstr>Times New Roman</vt:lpstr>
      <vt:lpstr>نسق Office</vt:lpstr>
      <vt:lpstr>Operating system Lecture six part2</vt:lpstr>
      <vt:lpstr>6.6 Scheduling Algorithms  </vt:lpstr>
      <vt:lpstr> 6.6.1 First-Conic First-severed Scheduling (FCFS) </vt:lpstr>
      <vt:lpstr> 6.6.1 First-Conic First-severed Scheduling (FCFS) </vt:lpstr>
      <vt:lpstr> 6.6.2 Shortest—Job—First Scheduling (SJF)  </vt:lpstr>
      <vt:lpstr> 6.6.2 Shortest—Job—First Scheduling (SJF)  </vt:lpstr>
      <vt:lpstr> 6.6.2 Shortest—Job—First Scheduling (SJF)  </vt:lpstr>
      <vt:lpstr> 6.6.2 Shortest—Job—First Scheduling (SJF) </vt:lpstr>
      <vt:lpstr> 6.6.2 Shortest—Job—First Scheduling (SJF) </vt:lpstr>
      <vt:lpstr> 6.6.3  Priority Scheduling</vt:lpstr>
      <vt:lpstr> 6.6.3  Priority Scheduling</vt:lpstr>
      <vt:lpstr> 6.6.3  Priority Scheduling</vt:lpstr>
      <vt:lpstr> 6.6.3  Priority Scheduling</vt:lpstr>
      <vt:lpstr>6.6.4 Round—Robin scheduling</vt:lpstr>
      <vt:lpstr>6.6.4 Round—Robin scheduling</vt:lpstr>
      <vt:lpstr>6.6.4 Round—Robin scheduling</vt:lpstr>
      <vt:lpstr>6.6.4 Round—Robin scheduling</vt:lpstr>
      <vt:lpstr>6.6.4 Round—Robin scheduling</vt:lpstr>
      <vt:lpstr>6.6.5 Multilevel Queue Scheduling</vt:lpstr>
      <vt:lpstr>6.6.5 Multilevel Queue Scheduling</vt:lpstr>
      <vt:lpstr>6.6.5 Multilevel Queue Scheduling</vt:lpstr>
      <vt:lpstr>6.6.6  Multilevel Feedback queues Scheduling</vt:lpstr>
      <vt:lpstr>6.6.6  Multilevel Feedback queues Scheduling</vt:lpstr>
      <vt:lpstr>6.6.6  Multilevel Feedback queues Scheduling</vt:lpstr>
      <vt:lpstr>6.6.6  Multilevel Feedback queues Scheduling</vt:lpstr>
      <vt:lpstr>6.6.6  Multilevel Feedback queues Scheduling</vt:lpstr>
    </vt:vector>
  </TitlesOfParts>
  <Company>SACC - ANAS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Operating system Lecture six part2</dc:title>
  <dc:creator>DR.Ahmed Saker 2O14</dc:creator>
  <cp:lastModifiedBy>DR.Ahmed Saker 2O14</cp:lastModifiedBy>
  <cp:revision>1</cp:revision>
  <dcterms:created xsi:type="dcterms:W3CDTF">2018-01-03T03:19:35Z</dcterms:created>
  <dcterms:modified xsi:type="dcterms:W3CDTF">2018-01-03T03:19:37Z</dcterms:modified>
</cp:coreProperties>
</file>